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007577251" r:id="rId2"/>
    <p:sldId id="886" r:id="rId3"/>
    <p:sldId id="2007577296" r:id="rId4"/>
    <p:sldId id="2007577299" r:id="rId5"/>
    <p:sldId id="2007577311" r:id="rId6"/>
    <p:sldId id="2007577366" r:id="rId7"/>
    <p:sldId id="2007577368" r:id="rId8"/>
    <p:sldId id="2007577369" r:id="rId9"/>
    <p:sldId id="2007577370" r:id="rId10"/>
    <p:sldId id="2007577297" r:id="rId11"/>
    <p:sldId id="2007577301" r:id="rId12"/>
    <p:sldId id="2007577318" r:id="rId13"/>
    <p:sldId id="2007577337" r:id="rId14"/>
    <p:sldId id="2007577274" r:id="rId15"/>
    <p:sldId id="2007577343" r:id="rId16"/>
    <p:sldId id="2007577344" r:id="rId17"/>
    <p:sldId id="2007577367" r:id="rId18"/>
    <p:sldId id="2007577345" r:id="rId19"/>
    <p:sldId id="2007577346" r:id="rId20"/>
    <p:sldId id="2007577350" r:id="rId21"/>
    <p:sldId id="2007577347" r:id="rId22"/>
    <p:sldId id="2007577348" r:id="rId23"/>
    <p:sldId id="2007577349" r:id="rId24"/>
    <p:sldId id="2007577364" r:id="rId25"/>
    <p:sldId id="2007577371" r:id="rId26"/>
    <p:sldId id="2007577372" r:id="rId27"/>
    <p:sldId id="2007577351" r:id="rId28"/>
    <p:sldId id="2007577381" r:id="rId29"/>
    <p:sldId id="2007577387" r:id="rId30"/>
    <p:sldId id="2007577388" r:id="rId31"/>
    <p:sldId id="2007577389" r:id="rId32"/>
    <p:sldId id="2007577373" r:id="rId33"/>
    <p:sldId id="2007577298" r:id="rId34"/>
    <p:sldId id="2007577352" r:id="rId35"/>
    <p:sldId id="2007577353" r:id="rId36"/>
    <p:sldId id="2007577354" r:id="rId37"/>
    <p:sldId id="2007577356" r:id="rId38"/>
    <p:sldId id="2007577355" r:id="rId39"/>
    <p:sldId id="2007577357" r:id="rId40"/>
    <p:sldId id="2007577360" r:id="rId41"/>
    <p:sldId id="2007577374" r:id="rId42"/>
    <p:sldId id="2007577375" r:id="rId43"/>
    <p:sldId id="2007577377" r:id="rId44"/>
    <p:sldId id="2007577378" r:id="rId45"/>
    <p:sldId id="2007577376" r:id="rId46"/>
    <p:sldId id="2007577379" r:id="rId47"/>
    <p:sldId id="2007577380" r:id="rId48"/>
    <p:sldId id="2007577382" r:id="rId49"/>
    <p:sldId id="2007577383" r:id="rId50"/>
    <p:sldId id="2007577385" r:id="rId51"/>
    <p:sldId id="2007577384" r:id="rId52"/>
    <p:sldId id="2007577386" r:id="rId53"/>
    <p:sldId id="2007577310" r:id="rId54"/>
  </p:sldIdLst>
  <p:sldSz cx="12192000" cy="6858000"/>
  <p:notesSz cx="6858000" cy="9144000"/>
  <p:custDataLst>
    <p:tags r:id="rId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5E67"/>
    <a:srgbClr val="C81623"/>
    <a:srgbClr val="6E6E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87330" autoAdjust="0"/>
  </p:normalViewPr>
  <p:slideViewPr>
    <p:cSldViewPr snapToGrid="0" showGuides="1">
      <p:cViewPr varScale="1">
        <p:scale>
          <a:sx n="71" d="100"/>
          <a:sy n="71" d="100"/>
        </p:scale>
        <p:origin x="76" y="4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168"/>
    </p:cViewPr>
  </p:sorterViewPr>
  <p:notesViewPr>
    <p:cSldViewPr snapToGrid="0" showGuides="1">
      <p:cViewPr varScale="1">
        <p:scale>
          <a:sx n="98" d="100"/>
          <a:sy n="98" d="100"/>
        </p:scale>
        <p:origin x="3524"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2580F8-1E1D-4BB3-B344-59280A90D589}" type="datetimeFigureOut">
              <a:rPr lang="zh-CN" altLang="en-US" smtClean="0"/>
              <a:t>2022/7/23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D5E331-3811-4993-BAA3-C4421D73AF36}" type="slidenum">
              <a:rPr lang="zh-CN" altLang="en-US" smtClean="0"/>
              <a:t>‹#›</a:t>
            </a:fld>
            <a:endParaRPr lang="zh-CN" altLang="en-US"/>
          </a:p>
        </p:txBody>
      </p:sp>
    </p:spTree>
    <p:extLst>
      <p:ext uri="{BB962C8B-B14F-4D97-AF65-F5344CB8AC3E}">
        <p14:creationId xmlns:p14="http://schemas.microsoft.com/office/powerpoint/2010/main" val="1454961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本节主要介绍</a:t>
            </a:r>
            <a:r>
              <a:rPr lang="en-US" altLang="zh-CN" dirty="0"/>
              <a:t>《</a:t>
            </a:r>
            <a:r>
              <a:rPr lang="zh-CN" altLang="en-US" dirty="0"/>
              <a:t>公司理财</a:t>
            </a:r>
            <a:r>
              <a:rPr lang="en-US" altLang="zh-CN" dirty="0"/>
              <a:t>》</a:t>
            </a:r>
            <a:r>
              <a:rPr lang="zh-CN" altLang="en-US" dirty="0"/>
              <a:t>第</a:t>
            </a:r>
            <a:r>
              <a:rPr lang="en-US" altLang="zh-CN" dirty="0"/>
              <a:t>13-</a:t>
            </a:r>
            <a:r>
              <a:rPr lang="zh-CN" altLang="en-US" dirty="0"/>
              <a:t>章</a:t>
            </a:r>
            <a:endParaRPr lang="en-US" altLang="zh-CN" dirty="0"/>
          </a:p>
          <a:p>
            <a:r>
              <a:rPr lang="zh-CN" altLang="en-US" sz="1200" dirty="0">
                <a:solidFill>
                  <a:srgbClr val="FF0000"/>
                </a:solidFill>
              </a:rPr>
              <a:t>以后的页码不特别强调均指乔纳森</a:t>
            </a:r>
            <a:r>
              <a:rPr lang="en-US" altLang="zh-CN" sz="1200" dirty="0">
                <a:solidFill>
                  <a:srgbClr val="FF0000"/>
                </a:solidFill>
              </a:rPr>
              <a:t>《</a:t>
            </a:r>
            <a:r>
              <a:rPr lang="zh-CN" altLang="en-US" sz="1200" dirty="0">
                <a:solidFill>
                  <a:srgbClr val="FF0000"/>
                </a:solidFill>
              </a:rPr>
              <a:t>公司理财</a:t>
            </a:r>
            <a:r>
              <a:rPr lang="en-US" altLang="zh-CN" sz="1200" dirty="0">
                <a:solidFill>
                  <a:srgbClr val="FF0000"/>
                </a:solidFill>
              </a:rPr>
              <a:t>》</a:t>
            </a:r>
            <a:r>
              <a:rPr lang="zh-CN" altLang="en-US" sz="1200" dirty="0">
                <a:solidFill>
                  <a:srgbClr val="FF0000"/>
                </a:solidFill>
              </a:rPr>
              <a:t>第</a:t>
            </a:r>
            <a:r>
              <a:rPr lang="en-US" altLang="zh-CN" sz="1200" dirty="0">
                <a:solidFill>
                  <a:srgbClr val="FF0000"/>
                </a:solidFill>
              </a:rPr>
              <a:t>3</a:t>
            </a:r>
            <a:r>
              <a:rPr lang="zh-CN" altLang="en-US" sz="1200" dirty="0">
                <a:solidFill>
                  <a:srgbClr val="FF0000"/>
                </a:solidFill>
              </a:rPr>
              <a:t>版，习题不特别强调均指本书的课后习题</a:t>
            </a:r>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1</a:t>
            </a:fld>
            <a:endParaRPr lang="zh-CN" altLang="en-US"/>
          </a:p>
        </p:txBody>
      </p:sp>
    </p:spTree>
    <p:extLst>
      <p:ext uri="{BB962C8B-B14F-4D97-AF65-F5344CB8AC3E}">
        <p14:creationId xmlns:p14="http://schemas.microsoft.com/office/powerpoint/2010/main" val="2202543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196960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注：本章附录建立多因素模型不需要掌握</a:t>
            </a:r>
          </a:p>
        </p:txBody>
      </p:sp>
      <p:sp>
        <p:nvSpPr>
          <p:cNvPr id="4" name="灯片编号占位符 3"/>
          <p:cNvSpPr>
            <a:spLocks noGrp="1"/>
          </p:cNvSpPr>
          <p:nvPr>
            <p:ph type="sldNum" sz="quarter" idx="5"/>
          </p:nvPr>
        </p:nvSpPr>
        <p:spPr/>
        <p:txBody>
          <a:bodyPr/>
          <a:lstStyle/>
          <a:p>
            <a:fld id="{46D5E331-3811-4993-BAA3-C4421D73AF36}" type="slidenum">
              <a:rPr lang="zh-CN" altLang="en-US" smtClean="0"/>
              <a:t>11</a:t>
            </a:fld>
            <a:endParaRPr lang="zh-CN" altLang="en-US"/>
          </a:p>
        </p:txBody>
      </p:sp>
    </p:spTree>
    <p:extLst>
      <p:ext uri="{BB962C8B-B14F-4D97-AF65-F5344CB8AC3E}">
        <p14:creationId xmlns:p14="http://schemas.microsoft.com/office/powerpoint/2010/main" val="924966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12</a:t>
            </a:fld>
            <a:endParaRPr lang="zh-CN" altLang="en-US"/>
          </a:p>
        </p:txBody>
      </p:sp>
    </p:spTree>
    <p:extLst>
      <p:ext uri="{BB962C8B-B14F-4D97-AF65-F5344CB8AC3E}">
        <p14:creationId xmlns:p14="http://schemas.microsoft.com/office/powerpoint/2010/main" val="2360494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758595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17</a:t>
            </a:fld>
            <a:endParaRPr lang="zh-CN" altLang="en-US" dirty="0"/>
          </a:p>
        </p:txBody>
      </p:sp>
    </p:spTree>
    <p:extLst>
      <p:ext uri="{BB962C8B-B14F-4D97-AF65-F5344CB8AC3E}">
        <p14:creationId xmlns:p14="http://schemas.microsoft.com/office/powerpoint/2010/main" val="3398896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注：含个人所得税的情况一般不要求掌握（可以直接不看），从上财以往考题来看也从未涉及，在其他学校的</a:t>
            </a:r>
            <a:r>
              <a:rPr lang="en-US" altLang="zh-CN" dirty="0"/>
              <a:t>431</a:t>
            </a:r>
            <a:r>
              <a:rPr lang="zh-CN" altLang="en-US" dirty="0"/>
              <a:t>考题中也几乎不会涉及含个税情况的题目，关于含个税情况的处理我们将在后期总结时直接给出公式。</a:t>
            </a:r>
          </a:p>
        </p:txBody>
      </p:sp>
      <p:sp>
        <p:nvSpPr>
          <p:cNvPr id="4" name="灯片编号占位符 3"/>
          <p:cNvSpPr>
            <a:spLocks noGrp="1"/>
          </p:cNvSpPr>
          <p:nvPr>
            <p:ph type="sldNum" sz="quarter" idx="5"/>
          </p:nvPr>
        </p:nvSpPr>
        <p:spPr/>
        <p:txBody>
          <a:bodyPr/>
          <a:lstStyle/>
          <a:p>
            <a:fld id="{46D5E331-3811-4993-BAA3-C4421D73AF36}" type="slidenum">
              <a:rPr lang="zh-CN" altLang="en-US" smtClean="0"/>
              <a:t>23</a:t>
            </a:fld>
            <a:endParaRPr lang="zh-CN" altLang="en-US"/>
          </a:p>
        </p:txBody>
      </p:sp>
    </p:spTree>
    <p:extLst>
      <p:ext uri="{BB962C8B-B14F-4D97-AF65-F5344CB8AC3E}">
        <p14:creationId xmlns:p14="http://schemas.microsoft.com/office/powerpoint/2010/main" val="2040066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这一页</a:t>
            </a:r>
            <a:r>
              <a:rPr lang="en-US" altLang="zh-CN" dirty="0"/>
              <a:t>PPT</a:t>
            </a:r>
            <a:r>
              <a:rPr lang="zh-CN" altLang="en-US" dirty="0"/>
              <a:t>一定要记牢</a:t>
            </a:r>
          </a:p>
        </p:txBody>
      </p:sp>
      <p:sp>
        <p:nvSpPr>
          <p:cNvPr id="4" name="灯片编号占位符 3"/>
          <p:cNvSpPr>
            <a:spLocks noGrp="1"/>
          </p:cNvSpPr>
          <p:nvPr>
            <p:ph type="sldNum" sz="quarter" idx="5"/>
          </p:nvPr>
        </p:nvSpPr>
        <p:spPr/>
        <p:txBody>
          <a:bodyPr/>
          <a:lstStyle/>
          <a:p>
            <a:fld id="{46D5E331-3811-4993-BAA3-C4421D73AF36}" type="slidenum">
              <a:rPr lang="zh-CN" altLang="en-US" smtClean="0"/>
              <a:t>27</a:t>
            </a:fld>
            <a:endParaRPr lang="zh-CN" altLang="en-US"/>
          </a:p>
        </p:txBody>
      </p:sp>
    </p:spTree>
    <p:extLst>
      <p:ext uri="{BB962C8B-B14F-4D97-AF65-F5344CB8AC3E}">
        <p14:creationId xmlns:p14="http://schemas.microsoft.com/office/powerpoint/2010/main" val="2874339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29</a:t>
            </a:fld>
            <a:endParaRPr lang="zh-CN" altLang="en-US"/>
          </a:p>
        </p:txBody>
      </p:sp>
    </p:spTree>
    <p:extLst>
      <p:ext uri="{BB962C8B-B14F-4D97-AF65-F5344CB8AC3E}">
        <p14:creationId xmlns:p14="http://schemas.microsoft.com/office/powerpoint/2010/main" val="4093298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621972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34</a:t>
            </a:fld>
            <a:endParaRPr lang="zh-CN" altLang="en-US"/>
          </a:p>
        </p:txBody>
      </p:sp>
    </p:spTree>
    <p:extLst>
      <p:ext uri="{BB962C8B-B14F-4D97-AF65-F5344CB8AC3E}">
        <p14:creationId xmlns:p14="http://schemas.microsoft.com/office/powerpoint/2010/main" val="3925162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464816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49</a:t>
            </a:fld>
            <a:endParaRPr lang="zh-CN" altLang="en-US"/>
          </a:p>
        </p:txBody>
      </p:sp>
    </p:spTree>
    <p:extLst>
      <p:ext uri="{BB962C8B-B14F-4D97-AF65-F5344CB8AC3E}">
        <p14:creationId xmlns:p14="http://schemas.microsoft.com/office/powerpoint/2010/main" val="361676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50</a:t>
            </a:fld>
            <a:endParaRPr lang="zh-CN" altLang="en-US"/>
          </a:p>
        </p:txBody>
      </p:sp>
    </p:spTree>
    <p:extLst>
      <p:ext uri="{BB962C8B-B14F-4D97-AF65-F5344CB8AC3E}">
        <p14:creationId xmlns:p14="http://schemas.microsoft.com/office/powerpoint/2010/main" val="10742632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52</a:t>
            </a:fld>
            <a:endParaRPr lang="zh-CN" altLang="en-US"/>
          </a:p>
        </p:txBody>
      </p:sp>
    </p:spTree>
    <p:extLst>
      <p:ext uri="{BB962C8B-B14F-4D97-AF65-F5344CB8AC3E}">
        <p14:creationId xmlns:p14="http://schemas.microsoft.com/office/powerpoint/2010/main" val="707994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214652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a:t>
            </a:fld>
            <a:endParaRPr lang="zh-CN" altLang="en-US" dirty="0"/>
          </a:p>
        </p:txBody>
      </p:sp>
    </p:spTree>
    <p:extLst>
      <p:ext uri="{BB962C8B-B14F-4D97-AF65-F5344CB8AC3E}">
        <p14:creationId xmlns:p14="http://schemas.microsoft.com/office/powerpoint/2010/main" val="291496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5</a:t>
            </a:fld>
            <a:endParaRPr lang="zh-CN" altLang="en-US" dirty="0"/>
          </a:p>
        </p:txBody>
      </p:sp>
    </p:spTree>
    <p:extLst>
      <p:ext uri="{BB962C8B-B14F-4D97-AF65-F5344CB8AC3E}">
        <p14:creationId xmlns:p14="http://schemas.microsoft.com/office/powerpoint/2010/main" val="1555407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6</a:t>
            </a:fld>
            <a:endParaRPr lang="zh-CN" altLang="en-US" dirty="0"/>
          </a:p>
        </p:txBody>
      </p:sp>
    </p:spTree>
    <p:extLst>
      <p:ext uri="{BB962C8B-B14F-4D97-AF65-F5344CB8AC3E}">
        <p14:creationId xmlns:p14="http://schemas.microsoft.com/office/powerpoint/2010/main" val="3727646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7</a:t>
            </a:fld>
            <a:endParaRPr lang="zh-CN" altLang="en-US" dirty="0"/>
          </a:p>
        </p:txBody>
      </p:sp>
    </p:spTree>
    <p:extLst>
      <p:ext uri="{BB962C8B-B14F-4D97-AF65-F5344CB8AC3E}">
        <p14:creationId xmlns:p14="http://schemas.microsoft.com/office/powerpoint/2010/main" val="4183727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8</a:t>
            </a:fld>
            <a:endParaRPr lang="zh-CN" altLang="en-US" dirty="0"/>
          </a:p>
        </p:txBody>
      </p:sp>
    </p:spTree>
    <p:extLst>
      <p:ext uri="{BB962C8B-B14F-4D97-AF65-F5344CB8AC3E}">
        <p14:creationId xmlns:p14="http://schemas.microsoft.com/office/powerpoint/2010/main" val="3377640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9</a:t>
            </a:fld>
            <a:endParaRPr lang="zh-CN" altLang="en-US" dirty="0"/>
          </a:p>
        </p:txBody>
      </p:sp>
    </p:spTree>
    <p:extLst>
      <p:ext uri="{BB962C8B-B14F-4D97-AF65-F5344CB8AC3E}">
        <p14:creationId xmlns:p14="http://schemas.microsoft.com/office/powerpoint/2010/main" val="19623591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椭圆 4"/>
          <p:cNvSpPr/>
          <p:nvPr userDrawn="1"/>
        </p:nvSpPr>
        <p:spPr>
          <a:xfrm>
            <a:off x="348792" y="509047"/>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341909" y="2184359"/>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rot="17959446">
            <a:off x="23567" y="5770775"/>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nvSpPr>
        <p:spPr>
          <a:xfrm rot="17959446">
            <a:off x="372359" y="6091286"/>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0774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竖排标题与文本">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EEFBF5D-C2EF-4284-82E2-641BE2BA6122}"/>
              </a:ext>
            </a:extLst>
          </p:cNvPr>
          <p:cNvSpPr/>
          <p:nvPr userDrawn="1"/>
        </p:nvSpPr>
        <p:spPr>
          <a:xfrm>
            <a:off x="3231930" y="201693"/>
            <a:ext cx="8958735"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a:extLst>
              <a:ext uri="{FF2B5EF4-FFF2-40B4-BE49-F238E27FC236}">
                <a16:creationId xmlns:a16="http://schemas.microsoft.com/office/drawing/2014/main" id="{A35FAB91-3534-4106-8453-292A6B675D3F}"/>
              </a:ext>
            </a:extLst>
          </p:cNvPr>
          <p:cNvSpPr/>
          <p:nvPr userDrawn="1"/>
        </p:nvSpPr>
        <p:spPr>
          <a:xfrm>
            <a:off x="1340" y="201693"/>
            <a:ext cx="240922"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矩形 8">
            <a:extLst>
              <a:ext uri="{FF2B5EF4-FFF2-40B4-BE49-F238E27FC236}">
                <a16:creationId xmlns:a16="http://schemas.microsoft.com/office/drawing/2014/main" id="{9FB0B724-46A6-43A2-9FE6-FC41DA5DFC33}"/>
              </a:ext>
            </a:extLst>
          </p:cNvPr>
          <p:cNvSpPr/>
          <p:nvPr userDrawn="1"/>
        </p:nvSpPr>
        <p:spPr>
          <a:xfrm>
            <a:off x="273997" y="201693"/>
            <a:ext cx="64153"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lumMod val="6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矩形 9">
            <a:extLst>
              <a:ext uri="{FF2B5EF4-FFF2-40B4-BE49-F238E27FC236}">
                <a16:creationId xmlns:a16="http://schemas.microsoft.com/office/drawing/2014/main" id="{F0846775-042F-4895-BC6E-BCDA79B8BB52}"/>
              </a:ext>
            </a:extLst>
          </p:cNvPr>
          <p:cNvSpPr/>
          <p:nvPr userDrawn="1"/>
        </p:nvSpPr>
        <p:spPr>
          <a:xfrm>
            <a:off x="1341" y="6635309"/>
            <a:ext cx="12189324" cy="85611"/>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文本框 1">
            <a:extLst>
              <a:ext uri="{FF2B5EF4-FFF2-40B4-BE49-F238E27FC236}">
                <a16:creationId xmlns:a16="http://schemas.microsoft.com/office/drawing/2014/main" id="{4DBE8C0F-AD2C-4DEA-A9ED-8C80BD4E4CF3}"/>
              </a:ext>
            </a:extLst>
          </p:cNvPr>
          <p:cNvSpPr txBox="1"/>
          <p:nvPr userDrawn="1"/>
        </p:nvSpPr>
        <p:spPr>
          <a:xfrm>
            <a:off x="0" y="6300000"/>
            <a:ext cx="805698" cy="369332"/>
          </a:xfrm>
          <a:prstGeom prst="rect">
            <a:avLst/>
          </a:prstGeom>
          <a:noFill/>
        </p:spPr>
        <p:txBody>
          <a:bodyPr wrap="square" rtlCol="0">
            <a:spAutoFit/>
          </a:bodyPr>
          <a:lstStyle/>
          <a:p>
            <a:fld id="{D93BD7A0-17CC-45A2-A757-4FA7EE8F8598}" type="slidenum">
              <a:rPr lang="zh-CN" altLang="en-US" smtClean="0"/>
              <a:t>‹#›</a:t>
            </a:fld>
            <a:r>
              <a:rPr lang="en-US" altLang="zh-CN" dirty="0"/>
              <a:t>/53</a:t>
            </a:r>
            <a:endParaRPr lang="zh-CN" altLang="en-US" dirty="0"/>
          </a:p>
        </p:txBody>
      </p:sp>
    </p:spTree>
    <p:extLst>
      <p:ext uri="{BB962C8B-B14F-4D97-AF65-F5344CB8AC3E}">
        <p14:creationId xmlns:p14="http://schemas.microsoft.com/office/powerpoint/2010/main" val="489502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5921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32875D-AA7C-4C9C-A7E7-0849652374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0780DBB-A27D-4A9B-845F-33054D25B1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FF90EAE-4AB9-45C2-9FB5-A64F15A76F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23D75F09-D145-434E-B299-C4A92CBDE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6A965F6-280A-4657-8CD8-A235CD8C65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B4EEBD-51CA-4A69-9E63-2600BEB95754}" type="slidenum">
              <a:rPr lang="zh-CN" altLang="en-US" smtClean="0"/>
              <a:t>‹#›</a:t>
            </a:fld>
            <a:endParaRPr lang="zh-CN" altLang="en-US"/>
          </a:p>
        </p:txBody>
      </p:sp>
    </p:spTree>
    <p:extLst>
      <p:ext uri="{BB962C8B-B14F-4D97-AF65-F5344CB8AC3E}">
        <p14:creationId xmlns:p14="http://schemas.microsoft.com/office/powerpoint/2010/main" val="1244177305"/>
      </p:ext>
    </p:extLst>
  </p:cSld>
  <p:clrMap bg1="lt1" tx1="dk1" bg2="lt2" tx2="dk2" accent1="accent1" accent2="accent2" accent3="accent3" accent4="accent4" accent5="accent5" accent6="accent6" hlink="hlink" folHlink="folHlink"/>
  <p:sldLayoutIdLst>
    <p:sldLayoutId id="2147483660" r:id="rId1"/>
    <p:sldLayoutId id="2147483678" r:id="rId2"/>
    <p:sldLayoutId id="2147483679"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emf"/><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16.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Layout" Target="../slideLayouts/slideLayout1.xml"/><Relationship Id="rId4" Type="http://schemas.openxmlformats.org/officeDocument/2006/relationships/tags" Target="../tags/tag10.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4"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C714C0D-2C29-46A2-A557-81E496738A85}"/>
              </a:ext>
            </a:extLst>
          </p:cNvPr>
          <p:cNvSpPr txBox="1"/>
          <p:nvPr>
            <p:custDataLst>
              <p:tags r:id="rId1"/>
            </p:custDataLst>
          </p:nvPr>
        </p:nvSpPr>
        <p:spPr>
          <a:xfrm>
            <a:off x="1183148" y="2606313"/>
            <a:ext cx="9825704" cy="830997"/>
          </a:xfrm>
          <a:prstGeom prst="rect">
            <a:avLst/>
          </a:prstGeom>
          <a:noFill/>
        </p:spPr>
        <p:txBody>
          <a:bodyPr vert="horz" wrap="square" rtlCol="0">
            <a:spAutoFit/>
          </a:bodyPr>
          <a:lstStyle>
            <a:defPPr>
              <a:defRPr lang="zh-CN"/>
            </a:defPPr>
            <a:lvl1pPr algn="ctr">
              <a:defRPr sz="8000">
                <a:solidFill>
                  <a:schemeClr val="bg1"/>
                </a:solidFill>
                <a:latin typeface="字魂35号-经典雅黑" panose="02000000000000000000" pitchFamily="2" charset="-122"/>
                <a:ea typeface="字魂35号-经典雅黑" panose="02000000000000000000" pitchFamily="2" charset="-122"/>
              </a:defRPr>
            </a:lvl1pPr>
          </a:lstStyle>
          <a:p>
            <a:r>
              <a:rPr lang="en-US" altLang="zh-CN" sz="4800" dirty="0"/>
              <a:t>Course16</a:t>
            </a:r>
            <a:r>
              <a:rPr lang="zh-CN" altLang="en-US" sz="4800" dirty="0"/>
              <a:t>：投资者行为与资本结构</a:t>
            </a:r>
          </a:p>
        </p:txBody>
      </p:sp>
      <p:sp>
        <p:nvSpPr>
          <p:cNvPr id="3" name="PA_文本框 27"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632E8646-0086-47C9-986A-3F1B42B84C35}"/>
              </a:ext>
            </a:extLst>
          </p:cNvPr>
          <p:cNvSpPr txBox="1"/>
          <p:nvPr>
            <p:custDataLst>
              <p:tags r:id="rId2"/>
            </p:custDataLst>
          </p:nvPr>
        </p:nvSpPr>
        <p:spPr>
          <a:xfrm>
            <a:off x="4478580" y="4563261"/>
            <a:ext cx="3042308" cy="369332"/>
          </a:xfrm>
          <a:prstGeom prst="rect">
            <a:avLst/>
          </a:prstGeom>
          <a:noFill/>
        </p:spPr>
        <p:txBody>
          <a:bodyPr vert="horz" wrap="square" rtlCol="0">
            <a:spAutoFit/>
          </a:bodyPr>
          <a:lstStyle/>
          <a:p>
            <a:pPr algn="dist"/>
            <a:r>
              <a:rPr lang="zh-CN" altLang="en-US" dirty="0">
                <a:solidFill>
                  <a:schemeClr val="bg1"/>
                </a:solidFill>
                <a:latin typeface="字魂35号-经典雅黑" panose="02000000000000000000" pitchFamily="2" charset="-122"/>
                <a:ea typeface="字魂35号-经典雅黑" panose="02000000000000000000" pitchFamily="2" charset="-122"/>
              </a:rPr>
              <a:t>上海财经大学</a:t>
            </a:r>
          </a:p>
        </p:txBody>
      </p:sp>
      <p:sp>
        <p:nvSpPr>
          <p:cNvPr id="5" name="PA_文本框 29"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9A6C29D-06CC-4903-8ED1-E768C3E43D6C}"/>
              </a:ext>
            </a:extLst>
          </p:cNvPr>
          <p:cNvSpPr txBox="1"/>
          <p:nvPr>
            <p:custDataLst>
              <p:tags r:id="rId3"/>
            </p:custDataLst>
          </p:nvPr>
        </p:nvSpPr>
        <p:spPr>
          <a:xfrm>
            <a:off x="5282641" y="5538207"/>
            <a:ext cx="1626718" cy="369332"/>
          </a:xfrm>
          <a:prstGeom prst="rect">
            <a:avLst/>
          </a:prstGeom>
          <a:noFill/>
        </p:spPr>
        <p:txBody>
          <a:bodyPr vert="horz" wrap="square" rtlCol="0">
            <a:spAutoFit/>
          </a:bodyPr>
          <a:lstStyle/>
          <a:p>
            <a:r>
              <a:rPr lang="zh-CN" altLang="en-US" dirty="0">
                <a:solidFill>
                  <a:schemeClr val="bg1"/>
                </a:solidFill>
                <a:latin typeface="字魂35号-经典雅黑" panose="02000000000000000000" pitchFamily="2" charset="-122"/>
                <a:ea typeface="字魂35号-经典雅黑" panose="02000000000000000000" pitchFamily="2" charset="-122"/>
              </a:rPr>
              <a:t>授课人 ：</a:t>
            </a:r>
            <a:r>
              <a:rPr lang="en-US" altLang="zh-CN" dirty="0">
                <a:solidFill>
                  <a:schemeClr val="bg1"/>
                </a:solidFill>
                <a:latin typeface="字魂35号-经典雅黑" panose="02000000000000000000" pitchFamily="2" charset="-122"/>
                <a:ea typeface="字魂35号-经典雅黑" panose="02000000000000000000" pitchFamily="2" charset="-122"/>
              </a:rPr>
              <a:t>Z</a:t>
            </a:r>
            <a:r>
              <a:rPr lang="zh-CN" altLang="en-US" dirty="0">
                <a:solidFill>
                  <a:schemeClr val="bg1"/>
                </a:solidFill>
                <a:latin typeface="字魂35号-经典雅黑" panose="02000000000000000000" pitchFamily="2" charset="-122"/>
                <a:ea typeface="字魂35号-经典雅黑" panose="02000000000000000000" pitchFamily="2" charset="-122"/>
              </a:rPr>
              <a:t>哥</a:t>
            </a:r>
            <a:endParaRPr lang="en-US" altLang="zh-CN" dirty="0">
              <a:solidFill>
                <a:schemeClr val="bg1"/>
              </a:solidFill>
              <a:latin typeface="字魂35号-经典雅黑" panose="02000000000000000000" pitchFamily="2" charset="-122"/>
              <a:ea typeface="字魂35号-经典雅黑" panose="02000000000000000000" pitchFamily="2" charset="-122"/>
            </a:endParaRPr>
          </a:p>
        </p:txBody>
      </p:sp>
      <p:sp>
        <p:nvSpPr>
          <p:cNvPr id="6" name="PA_任意多边形 30"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B55E0BB2-BD44-4997-B24B-E03827B90675}"/>
              </a:ext>
            </a:extLst>
          </p:cNvPr>
          <p:cNvSpPr/>
          <p:nvPr>
            <p:custDataLst>
              <p:tags r:id="rId4"/>
            </p:custDataLst>
          </p:nvPr>
        </p:nvSpPr>
        <p:spPr>
          <a:xfrm>
            <a:off x="3258757" y="4751582"/>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
        <p:nvSpPr>
          <p:cNvPr id="7" name="PA_任意多边形 31"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298F288F-D806-40A0-9306-CE46194E4514}"/>
              </a:ext>
            </a:extLst>
          </p:cNvPr>
          <p:cNvSpPr/>
          <p:nvPr>
            <p:custDataLst>
              <p:tags r:id="rId5"/>
            </p:custDataLst>
          </p:nvPr>
        </p:nvSpPr>
        <p:spPr>
          <a:xfrm>
            <a:off x="7566585" y="4751582"/>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7856" y="729608"/>
            <a:ext cx="4752930" cy="2160423"/>
          </a:xfrm>
          <a:prstGeom prst="rect">
            <a:avLst/>
          </a:prstGeom>
        </p:spPr>
      </p:pic>
    </p:spTree>
    <p:extLst>
      <p:ext uri="{BB962C8B-B14F-4D97-AF65-F5344CB8AC3E}">
        <p14:creationId xmlns:p14="http://schemas.microsoft.com/office/powerpoint/2010/main" val="2390940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2</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2326341" y="3930223"/>
            <a:ext cx="7539318"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投资者行为与资本市场效率</a:t>
            </a:r>
          </a:p>
        </p:txBody>
      </p:sp>
    </p:spTree>
    <p:extLst>
      <p:ext uri="{BB962C8B-B14F-4D97-AF65-F5344CB8AC3E}">
        <p14:creationId xmlns:p14="http://schemas.microsoft.com/office/powerpoint/2010/main" val="604226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1784207-F6BF-4A6F-8428-CBBFB0703DE7}"/>
                  </a:ext>
                </a:extLst>
              </p:cNvPr>
              <p:cNvSpPr txBox="1"/>
              <p:nvPr/>
            </p:nvSpPr>
            <p:spPr>
              <a:xfrm>
                <a:off x="1575200" y="250621"/>
                <a:ext cx="469679" cy="461665"/>
              </a:xfrm>
              <a:prstGeom prst="rect">
                <a:avLst/>
              </a:prstGeom>
              <a:noFill/>
            </p:spPr>
            <p:txBody>
              <a:bodyPr wrap="none" rtlCol="0">
                <a:spAutoFit/>
              </a:bodyPr>
              <a:lstStyle/>
              <a:p>
                <a:pPr algn="ctr" defTabSz="866943" fontAlgn="base">
                  <a:spcBef>
                    <a:spcPct val="0"/>
                  </a:spcBef>
                  <a:spcAft>
                    <a:spcPct val="0"/>
                  </a:spcAft>
                </a:pPr>
                <a14:m>
                  <m:oMathPara xmlns:m="http://schemas.openxmlformats.org/officeDocument/2006/math">
                    <m:oMathParaPr>
                      <m:jc m:val="centerGroup"/>
                    </m:oMathParaPr>
                    <m:oMath xmlns:m="http://schemas.openxmlformats.org/officeDocument/2006/math">
                      <m:r>
                        <a:rPr lang="zh-CN" altLang="en-US" sz="2400" i="1" dirty="0" smtClean="0">
                          <a:solidFill>
                            <a:srgbClr val="C81623"/>
                          </a:solidFill>
                          <a:latin typeface="Cambria Math" panose="02040503050406030204" pitchFamily="18" charset="0"/>
                          <a:ea typeface="字魂35号-经典雅黑" panose="02000000000000000000" pitchFamily="2" charset="-122"/>
                          <a:cs typeface="+mn-ea"/>
                          <a:sym typeface="Arial" panose="020B0604020202020204" pitchFamily="34" charset="0"/>
                        </a:rPr>
                        <m:t>𝛼</m:t>
                      </m:r>
                    </m:oMath>
                  </m:oMathPara>
                </a14:m>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mc:Choice>
        <mc:Fallback xmlns="">
          <p:sp>
            <p:nvSpPr>
              <p:cNvPr id="16" name="文本框 15">
                <a:extLst>
                  <a:ext uri="{FF2B5EF4-FFF2-40B4-BE49-F238E27FC236}">
                    <a16:creationId xmlns:a16="http://schemas.microsoft.com/office/drawing/2014/main" id="{F1784207-F6BF-4A6F-8428-CBBFB0703DE7}"/>
                  </a:ext>
                </a:extLst>
              </p:cNvPr>
              <p:cNvSpPr txBox="1">
                <a:spLocks noRot="1" noChangeAspect="1" noMove="1" noResize="1" noEditPoints="1" noAdjustHandles="1" noChangeArrowheads="1" noChangeShapeType="1" noTextEdit="1"/>
              </p:cNvSpPr>
              <p:nvPr/>
            </p:nvSpPr>
            <p:spPr>
              <a:xfrm>
                <a:off x="1575200" y="250621"/>
                <a:ext cx="469679" cy="461665"/>
              </a:xfrm>
              <a:prstGeom prst="rect">
                <a:avLst/>
              </a:prstGeom>
              <a:blipFill>
                <a:blip r:embed="rId3"/>
                <a:stretch>
                  <a:fillRect/>
                </a:stretch>
              </a:blipFill>
            </p:spPr>
            <p:txBody>
              <a:bodyPr/>
              <a:lstStyle/>
              <a:p>
                <a:r>
                  <a:rPr lang="zh-CN" altLang="en-US">
                    <a:noFill/>
                  </a:rPr>
                  <a:t> </a:t>
                </a:r>
              </a:p>
            </p:txBody>
          </p:sp>
        </mc:Fallback>
      </mc:AlternateContent>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3" name="图片 2">
            <a:extLst>
              <a:ext uri="{FF2B5EF4-FFF2-40B4-BE49-F238E27FC236}">
                <a16:creationId xmlns:a16="http://schemas.microsoft.com/office/drawing/2014/main" id="{AFF2028B-92E1-5D9F-9BF9-DB7F6DE14221}"/>
              </a:ext>
            </a:extLst>
          </p:cNvPr>
          <p:cNvPicPr>
            <a:picLocks noChangeAspect="1"/>
          </p:cNvPicPr>
          <p:nvPr/>
        </p:nvPicPr>
        <p:blipFill>
          <a:blip r:embed="rId5"/>
          <a:stretch>
            <a:fillRect/>
          </a:stretch>
        </p:blipFill>
        <p:spPr>
          <a:xfrm>
            <a:off x="3373501" y="860612"/>
            <a:ext cx="5444999" cy="4048410"/>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57F1CB-EB38-BF4E-95CB-CB6AC4F7E346}"/>
                  </a:ext>
                </a:extLst>
              </p:cNvPr>
              <p:cNvSpPr txBox="1"/>
              <p:nvPr/>
            </p:nvSpPr>
            <p:spPr>
              <a:xfrm>
                <a:off x="1297642" y="4757001"/>
                <a:ext cx="9596717" cy="1850378"/>
              </a:xfrm>
              <a:prstGeom prst="rect">
                <a:avLst/>
              </a:prstGeom>
              <a:noFill/>
            </p:spPr>
            <p:txBody>
              <a:bodyPr wrap="square" rtlCol="0">
                <a:spAutoFit/>
              </a:bodyPr>
              <a:lstStyle/>
              <a:p>
                <a:r>
                  <a:rPr lang="zh-CN" altLang="en-US" sz="2800" dirty="0"/>
                  <a:t>依据</a:t>
                </a:r>
                <a:r>
                  <a:rPr lang="en-US" altLang="zh-CN" sz="2800" dirty="0"/>
                  <a:t>CAPM</a:t>
                </a:r>
                <a:r>
                  <a:rPr lang="zh-CN" altLang="en-US" sz="2800" dirty="0"/>
                  <a:t>可得证券</a:t>
                </a:r>
                <a14:m>
                  <m:oMath xmlns:m="http://schemas.openxmlformats.org/officeDocument/2006/math">
                    <m:r>
                      <a:rPr lang="en-US" altLang="zh-CN" sz="2800" i="1" dirty="0" smtClean="0">
                        <a:latin typeface="Cambria Math" panose="02040503050406030204" pitchFamily="18" charset="0"/>
                      </a:rPr>
                      <m:t>𝑖</m:t>
                    </m:r>
                  </m:oMath>
                </a14:m>
                <a:r>
                  <a:rPr lang="zh-CN" altLang="en-US" sz="2800" dirty="0"/>
                  <a:t>的必要回报率：</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𝑓</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𝛽</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𝐸</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𝑀</m:t>
                            </m:r>
                          </m:sub>
                        </m:sSub>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𝑓</m:t>
                        </m:r>
                      </m:sub>
                    </m:sSub>
                    <m:r>
                      <a:rPr lang="en-US" altLang="zh-CN" sz="2800" b="0" i="1" smtClean="0">
                        <a:latin typeface="Cambria Math" panose="02040503050406030204" pitchFamily="18" charset="0"/>
                      </a:rPr>
                      <m:t>)</m:t>
                    </m:r>
                  </m:oMath>
                </a14:m>
                <a:endParaRPr lang="en-US" altLang="zh-CN" sz="2800" dirty="0"/>
              </a:p>
              <a:p>
                <a14:m>
                  <m:oMath xmlns:m="http://schemas.openxmlformats.org/officeDocument/2006/math">
                    <m:r>
                      <a:rPr lang="zh-CN" altLang="en-US" sz="2800" i="1" smtClean="0">
                        <a:latin typeface="Cambria Math" panose="02040503050406030204" pitchFamily="18" charset="0"/>
                      </a:rPr>
                      <m:t>𝛼</m:t>
                    </m:r>
                  </m:oMath>
                </a14:m>
                <a:r>
                  <a:rPr lang="zh-CN" altLang="en-US" sz="2800" dirty="0"/>
                  <a:t>为股票的期望回报率与其必要回报率之差：</a:t>
                </a:r>
                <a14:m>
                  <m:oMath xmlns:m="http://schemas.openxmlformats.org/officeDocument/2006/math">
                    <m:sSub>
                      <m:sSubPr>
                        <m:ctrlPr>
                          <a:rPr lang="en-US" altLang="zh-CN" sz="2800" i="1" smtClean="0">
                            <a:latin typeface="Cambria Math" panose="02040503050406030204" pitchFamily="18" charset="0"/>
                          </a:rPr>
                        </m:ctrlPr>
                      </m:sSubPr>
                      <m:e>
                        <m:r>
                          <a:rPr lang="zh-CN" altLang="en-US" sz="2800" i="1" smtClean="0">
                            <a:latin typeface="Cambria Math" panose="02040503050406030204" pitchFamily="18" charset="0"/>
                          </a:rPr>
                          <m:t>𝛼</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𝐸</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i="1">
                                <a:latin typeface="Cambria Math" panose="02040503050406030204" pitchFamily="18" charset="0"/>
                              </a:rPr>
                              <m:t>𝑖</m:t>
                            </m:r>
                          </m:sub>
                        </m:sSub>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m:t>
                        </m:r>
                      </m:sub>
                    </m:sSub>
                  </m:oMath>
                </a14:m>
                <a:endParaRPr lang="en-US" altLang="zh-CN" sz="2800" dirty="0"/>
              </a:p>
              <a:p>
                <a:r>
                  <a:rPr lang="zh-CN" altLang="en-US" sz="2800" dirty="0"/>
                  <a:t>股票位于</a:t>
                </a:r>
                <a:r>
                  <a:rPr lang="en-US" altLang="zh-CN" sz="2800" dirty="0"/>
                  <a:t>SML</a:t>
                </a:r>
                <a:r>
                  <a:rPr lang="zh-CN" altLang="en-US" sz="2800" dirty="0"/>
                  <a:t>上方，</a:t>
                </a:r>
                <a14:m>
                  <m:oMath xmlns:m="http://schemas.openxmlformats.org/officeDocument/2006/math">
                    <m:r>
                      <a:rPr lang="zh-CN" altLang="en-US" sz="2800" i="1" smtClean="0">
                        <a:latin typeface="Cambria Math" panose="02040503050406030204" pitchFamily="18" charset="0"/>
                      </a:rPr>
                      <m:t>𝛼</m:t>
                    </m:r>
                    <m:r>
                      <a:rPr lang="en-US" altLang="zh-CN" sz="2800" b="0" i="1" smtClean="0">
                        <a:latin typeface="Cambria Math" panose="02040503050406030204" pitchFamily="18" charset="0"/>
                      </a:rPr>
                      <m:t>&gt;0</m:t>
                    </m:r>
                  </m:oMath>
                </a14:m>
                <a:r>
                  <a:rPr lang="zh-CN" altLang="en-US" sz="2800" dirty="0"/>
                  <a:t>，股价被低估，应该买入；</a:t>
                </a:r>
                <a:endParaRPr lang="en-US" altLang="zh-CN" sz="2800" dirty="0"/>
              </a:p>
              <a:p>
                <a:r>
                  <a:rPr lang="zh-CN" altLang="en-US" sz="2800" dirty="0"/>
                  <a:t>股票位于</a:t>
                </a:r>
                <a:r>
                  <a:rPr lang="en-US" altLang="zh-CN" sz="2800" dirty="0"/>
                  <a:t>SML</a:t>
                </a:r>
                <a:r>
                  <a:rPr lang="zh-CN" altLang="en-US" sz="2800" dirty="0"/>
                  <a:t>下方，</a:t>
                </a:r>
                <a14:m>
                  <m:oMath xmlns:m="http://schemas.openxmlformats.org/officeDocument/2006/math">
                    <m:r>
                      <a:rPr lang="zh-CN" altLang="en-US" sz="2800" i="1" smtClean="0">
                        <a:latin typeface="Cambria Math" panose="02040503050406030204" pitchFamily="18" charset="0"/>
                      </a:rPr>
                      <m:t>𝛼</m:t>
                    </m:r>
                    <m:r>
                      <a:rPr lang="en-US" altLang="zh-CN" sz="2800" b="0" i="1" smtClean="0">
                        <a:latin typeface="Cambria Math" panose="02040503050406030204" pitchFamily="18" charset="0"/>
                      </a:rPr>
                      <m:t>&lt;0</m:t>
                    </m:r>
                  </m:oMath>
                </a14:m>
                <a:r>
                  <a:rPr lang="zh-CN" altLang="en-US" sz="2800" dirty="0"/>
                  <a:t>，股价被高估，应该卖出；</a:t>
                </a:r>
                <a:endParaRPr lang="en-US" altLang="zh-CN" sz="2800" dirty="0"/>
              </a:p>
            </p:txBody>
          </p:sp>
        </mc:Choice>
        <mc:Fallback xmlns="">
          <p:sp>
            <p:nvSpPr>
              <p:cNvPr id="4" name="文本框 3">
                <a:extLst>
                  <a:ext uri="{FF2B5EF4-FFF2-40B4-BE49-F238E27FC236}">
                    <a16:creationId xmlns:a16="http://schemas.microsoft.com/office/drawing/2014/main" id="{8E57F1CB-EB38-BF4E-95CB-CB6AC4F7E346}"/>
                  </a:ext>
                </a:extLst>
              </p:cNvPr>
              <p:cNvSpPr txBox="1">
                <a:spLocks noRot="1" noChangeAspect="1" noMove="1" noResize="1" noEditPoints="1" noAdjustHandles="1" noChangeArrowheads="1" noChangeShapeType="1" noTextEdit="1"/>
              </p:cNvSpPr>
              <p:nvPr/>
            </p:nvSpPr>
            <p:spPr>
              <a:xfrm>
                <a:off x="1297642" y="4757001"/>
                <a:ext cx="9596717" cy="1850378"/>
              </a:xfrm>
              <a:prstGeom prst="rect">
                <a:avLst/>
              </a:prstGeom>
              <a:blipFill>
                <a:blip r:embed="rId6"/>
                <a:stretch>
                  <a:fillRect l="-1334" t="-3289" b="-78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423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0"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动量</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97AF54AA-19A5-74B8-BCEF-168B8F9878B0}"/>
              </a:ext>
            </a:extLst>
          </p:cNvPr>
          <p:cNvSpPr txBox="1"/>
          <p:nvPr/>
        </p:nvSpPr>
        <p:spPr>
          <a:xfrm>
            <a:off x="663389" y="2951947"/>
            <a:ext cx="10865222" cy="954107"/>
          </a:xfrm>
          <a:prstGeom prst="rect">
            <a:avLst/>
          </a:prstGeom>
          <a:noFill/>
        </p:spPr>
        <p:txBody>
          <a:bodyPr wrap="square" rtlCol="0">
            <a:spAutoFit/>
          </a:bodyPr>
          <a:lstStyle/>
          <a:p>
            <a:pPr algn="l"/>
            <a:r>
              <a:rPr lang="zh-CN" altLang="en-US" sz="2800" dirty="0"/>
              <a:t>动量策略：通过买进过去回报率高的股票，卖出过去回报率低的股票，从而实现套利。</a:t>
            </a:r>
          </a:p>
        </p:txBody>
      </p:sp>
    </p:spTree>
    <p:extLst>
      <p:ext uri="{BB962C8B-B14F-4D97-AF65-F5344CB8AC3E}">
        <p14:creationId xmlns:p14="http://schemas.microsoft.com/office/powerpoint/2010/main" val="2621476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48263"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多因素模型</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F71A394-2726-B1CA-4E3E-5AFD5CECF305}"/>
                  </a:ext>
                </a:extLst>
              </p:cNvPr>
              <p:cNvSpPr txBox="1"/>
              <p:nvPr/>
            </p:nvSpPr>
            <p:spPr>
              <a:xfrm>
                <a:off x="320669" y="2892411"/>
                <a:ext cx="11550663" cy="1073179"/>
              </a:xfrm>
              <a:prstGeom prst="rect">
                <a:avLst/>
              </a:prstGeom>
              <a:noFill/>
            </p:spPr>
            <p:txBody>
              <a:bodyPr wrap="none" rtlCol="0">
                <a:spAutoFit/>
              </a:bodyPr>
              <a:lstStyle/>
              <a:p>
                <a:pPr algn="l"/>
                <a:r>
                  <a:rPr lang="zh-CN" altLang="en-US" sz="2800" dirty="0"/>
                  <a:t>多因素模型：</a:t>
                </a:r>
                <a:endParaRPr lang="en-US" altLang="zh-CN" sz="2800" dirty="0"/>
              </a:p>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𝐸</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m:t>
                              </m:r>
                            </m:sub>
                          </m:sSub>
                        </m:e>
                      </m:d>
                      <m:r>
                        <a:rPr lang="en-US" altLang="zh-CN" sz="2800" b="0" i="0"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𝑓</m:t>
                          </m:r>
                        </m:sub>
                      </m:sSub>
                      <m:r>
                        <a:rPr lang="en-US" altLang="zh-CN" sz="2800" i="1">
                          <a:latin typeface="Cambria Math" panose="02040503050406030204" pitchFamily="18" charset="0"/>
                        </a:rPr>
                        <m:t>+</m:t>
                      </m:r>
                      <m:sSubSup>
                        <m:sSubSupPr>
                          <m:ctrlPr>
                            <a:rPr lang="en-US" altLang="zh-CN" sz="2800" i="1" smtClean="0">
                              <a:latin typeface="Cambria Math" panose="02040503050406030204" pitchFamily="18" charset="0"/>
                            </a:rPr>
                          </m:ctrlPr>
                        </m:sSubSupPr>
                        <m:e>
                          <m:r>
                            <a:rPr lang="zh-CN" altLang="en-US" sz="2800" i="1" smtClean="0">
                              <a:latin typeface="Cambria Math" panose="02040503050406030204" pitchFamily="18" charset="0"/>
                            </a:rPr>
                            <m:t>𝛽</m:t>
                          </m:r>
                        </m:e>
                        <m:sub>
                          <m:r>
                            <a:rPr lang="en-US" altLang="zh-CN" sz="2800" b="0" i="1" smtClean="0">
                              <a:latin typeface="Cambria Math" panose="02040503050406030204" pitchFamily="18" charset="0"/>
                            </a:rPr>
                            <m:t>𝑖</m:t>
                          </m:r>
                        </m:sub>
                        <m:sup>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𝐹</m:t>
                              </m:r>
                            </m:e>
                            <m:sub>
                              <m:r>
                                <a:rPr lang="en-US" altLang="zh-CN" sz="2800" b="0" i="1" smtClean="0">
                                  <a:latin typeface="Cambria Math" panose="02040503050406030204" pitchFamily="18" charset="0"/>
                                </a:rPr>
                                <m:t>1</m:t>
                              </m:r>
                            </m:sub>
                          </m:sSub>
                        </m:sup>
                      </m:sSubSup>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𝐸</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𝐹</m:t>
                                      </m:r>
                                    </m:e>
                                    <m:sub>
                                      <m:r>
                                        <a:rPr lang="en-US" altLang="zh-CN" sz="2800" b="0" i="1" smtClean="0">
                                          <a:latin typeface="Cambria Math" panose="02040503050406030204" pitchFamily="18" charset="0"/>
                                        </a:rPr>
                                        <m:t>1</m:t>
                                      </m:r>
                                    </m:sub>
                                  </m:sSub>
                                </m:sub>
                              </m:sSub>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𝑓</m:t>
                              </m:r>
                            </m:sub>
                          </m:sSub>
                        </m:e>
                      </m:d>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𝛽</m:t>
                          </m:r>
                        </m:e>
                        <m:sub>
                          <m:r>
                            <a:rPr lang="en-US" altLang="zh-CN" sz="2800" i="1">
                              <a:latin typeface="Cambria Math" panose="02040503050406030204" pitchFamily="18" charset="0"/>
                            </a:rPr>
                            <m:t>𝑖</m:t>
                          </m:r>
                        </m:sub>
                        <m:sup>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m:t>
                              </m:r>
                            </m:e>
                            <m:sub>
                              <m:r>
                                <a:rPr lang="en-US" altLang="zh-CN" sz="2800" b="0" i="1" smtClean="0">
                                  <a:latin typeface="Cambria Math" panose="02040503050406030204" pitchFamily="18" charset="0"/>
                                </a:rPr>
                                <m:t>2</m:t>
                              </m:r>
                            </m:sub>
                          </m:sSub>
                        </m:sup>
                      </m:sSubSup>
                      <m:d>
                        <m:dPr>
                          <m:ctrlPr>
                            <a:rPr lang="en-US" altLang="zh-CN" sz="2800" i="1">
                              <a:latin typeface="Cambria Math" panose="02040503050406030204" pitchFamily="18" charset="0"/>
                            </a:rPr>
                          </m:ctrlPr>
                        </m:dPr>
                        <m:e>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m:t>
                                      </m:r>
                                    </m:e>
                                    <m:sub>
                                      <m:r>
                                        <a:rPr lang="en-US" altLang="zh-CN" sz="2800" b="0" i="1" smtClean="0">
                                          <a:latin typeface="Cambria Math" panose="02040503050406030204" pitchFamily="18" charset="0"/>
                                        </a:rPr>
                                        <m:t>2</m:t>
                                      </m:r>
                                    </m:sub>
                                  </m:sSub>
                                </m:sub>
                              </m:sSub>
                            </m:e>
                          </m:d>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𝑓</m:t>
                              </m:r>
                            </m:sub>
                          </m:sSub>
                        </m:e>
                      </m:d>
                      <m:r>
                        <a:rPr lang="en-US" altLang="zh-CN" sz="2800" b="0" i="1" smtClean="0">
                          <a:latin typeface="Cambria Math" panose="02040503050406030204" pitchFamily="18" charset="0"/>
                        </a:rPr>
                        <m:t>+…+</m:t>
                      </m:r>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𝛽</m:t>
                          </m:r>
                        </m:e>
                        <m:sub>
                          <m:r>
                            <a:rPr lang="en-US" altLang="zh-CN" sz="2800" i="1">
                              <a:latin typeface="Cambria Math" panose="02040503050406030204" pitchFamily="18" charset="0"/>
                            </a:rPr>
                            <m:t>𝑖</m:t>
                          </m:r>
                        </m:sub>
                        <m:sup>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m:t>
                              </m:r>
                            </m:e>
                            <m:sub>
                              <m:r>
                                <a:rPr lang="en-US" altLang="zh-CN" sz="2800" b="0" i="1" smtClean="0">
                                  <a:latin typeface="Cambria Math" panose="02040503050406030204" pitchFamily="18" charset="0"/>
                                </a:rPr>
                                <m:t>𝑛</m:t>
                              </m:r>
                            </m:sub>
                          </m:sSub>
                        </m:sup>
                      </m:sSubSup>
                      <m:d>
                        <m:dPr>
                          <m:ctrlPr>
                            <a:rPr lang="en-US" altLang="zh-CN" sz="2800" i="1">
                              <a:latin typeface="Cambria Math" panose="02040503050406030204" pitchFamily="18" charset="0"/>
                            </a:rPr>
                          </m:ctrlPr>
                        </m:dPr>
                        <m:e>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m:t>
                                      </m:r>
                                    </m:e>
                                    <m:sub>
                                      <m:r>
                                        <a:rPr lang="en-US" altLang="zh-CN" sz="2800" b="0" i="1" smtClean="0">
                                          <a:latin typeface="Cambria Math" panose="02040503050406030204" pitchFamily="18" charset="0"/>
                                        </a:rPr>
                                        <m:t>𝑛</m:t>
                                      </m:r>
                                    </m:sub>
                                  </m:sSub>
                                </m:sub>
                              </m:sSub>
                            </m:e>
                          </m:d>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𝑓</m:t>
                              </m:r>
                            </m:sub>
                          </m:sSub>
                        </m:e>
                      </m:d>
                    </m:oMath>
                  </m:oMathPara>
                </a14:m>
                <a:endParaRPr lang="en-US" altLang="zh-CN" sz="2800" dirty="0"/>
              </a:p>
            </p:txBody>
          </p:sp>
        </mc:Choice>
        <mc:Fallback xmlns="">
          <p:sp>
            <p:nvSpPr>
              <p:cNvPr id="2" name="文本框 1">
                <a:extLst>
                  <a:ext uri="{FF2B5EF4-FFF2-40B4-BE49-F238E27FC236}">
                    <a16:creationId xmlns:a16="http://schemas.microsoft.com/office/drawing/2014/main" id="{DF71A394-2726-B1CA-4E3E-5AFD5CECF305}"/>
                  </a:ext>
                </a:extLst>
              </p:cNvPr>
              <p:cNvSpPr txBox="1">
                <a:spLocks noRot="1" noChangeAspect="1" noMove="1" noResize="1" noEditPoints="1" noAdjustHandles="1" noChangeArrowheads="1" noChangeShapeType="1" noTextEdit="1"/>
              </p:cNvSpPr>
              <p:nvPr/>
            </p:nvSpPr>
            <p:spPr>
              <a:xfrm>
                <a:off x="320669" y="2892411"/>
                <a:ext cx="11550663" cy="1073179"/>
              </a:xfrm>
              <a:prstGeom prst="rect">
                <a:avLst/>
              </a:prstGeom>
              <a:blipFill>
                <a:blip r:embed="rId3"/>
                <a:stretch>
                  <a:fillRect l="-1109" t="-6215"/>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F18EDD26-3E74-0219-BC38-4DFC2D185E55}"/>
              </a:ext>
            </a:extLst>
          </p:cNvPr>
          <p:cNvSpPr txBox="1"/>
          <p:nvPr/>
        </p:nvSpPr>
        <p:spPr>
          <a:xfrm>
            <a:off x="5261997" y="5810140"/>
            <a:ext cx="6930003" cy="830997"/>
          </a:xfrm>
          <a:prstGeom prst="rect">
            <a:avLst/>
          </a:prstGeom>
          <a:noFill/>
        </p:spPr>
        <p:txBody>
          <a:bodyPr wrap="square" rtlCol="0">
            <a:spAutoFit/>
          </a:bodyPr>
          <a:lstStyle/>
          <a:p>
            <a:pPr algn="l"/>
            <a:r>
              <a:rPr lang="zh-CN" altLang="en-US" sz="2400" dirty="0">
                <a:solidFill>
                  <a:srgbClr val="FF0000"/>
                </a:solidFill>
              </a:rPr>
              <a:t>本章内容多为阅读性质，请自行阅读并总结可用于论述题的内容，其中</a:t>
            </a:r>
            <a:r>
              <a:rPr lang="en-US" altLang="zh-CN" sz="2400" dirty="0">
                <a:solidFill>
                  <a:srgbClr val="FF0000"/>
                </a:solidFill>
              </a:rPr>
              <a:t>APT</a:t>
            </a:r>
            <a:r>
              <a:rPr lang="zh-CN" altLang="en-US" sz="2400" dirty="0">
                <a:solidFill>
                  <a:srgbClr val="FF0000"/>
                </a:solidFill>
              </a:rPr>
              <a:t>理论将在投资学中讲到。</a:t>
            </a:r>
          </a:p>
        </p:txBody>
      </p:sp>
    </p:spTree>
    <p:extLst>
      <p:ext uri="{BB962C8B-B14F-4D97-AF65-F5344CB8AC3E}">
        <p14:creationId xmlns:p14="http://schemas.microsoft.com/office/powerpoint/2010/main" val="683410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3</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795508" y="3930223"/>
            <a:ext cx="2600985"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en-US" altLang="zh-CN"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MM</a:t>
            </a: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定理</a:t>
            </a:r>
          </a:p>
        </p:txBody>
      </p:sp>
    </p:spTree>
    <p:extLst>
      <p:ext uri="{BB962C8B-B14F-4D97-AF65-F5344CB8AC3E}">
        <p14:creationId xmlns:p14="http://schemas.microsoft.com/office/powerpoint/2010/main" val="805043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794379" y="250621"/>
            <a:ext cx="203132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完美资本市场</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F5443A70-F610-4EBB-96A8-92272497BC56}"/>
              </a:ext>
            </a:extLst>
          </p:cNvPr>
          <p:cNvSpPr txBox="1"/>
          <p:nvPr/>
        </p:nvSpPr>
        <p:spPr>
          <a:xfrm>
            <a:off x="488577" y="1228398"/>
            <a:ext cx="11214847" cy="4401205"/>
          </a:xfrm>
          <a:prstGeom prst="rect">
            <a:avLst/>
          </a:prstGeom>
          <a:noFill/>
        </p:spPr>
        <p:txBody>
          <a:bodyPr wrap="square" rtlCol="0">
            <a:spAutoFit/>
          </a:bodyPr>
          <a:lstStyle/>
          <a:p>
            <a:pPr algn="l"/>
            <a:r>
              <a:rPr lang="zh-CN" altLang="en-US" sz="2800" dirty="0"/>
              <a:t>完美资本市场：</a:t>
            </a:r>
            <a:endParaRPr lang="en-US" altLang="zh-CN" sz="2800" dirty="0"/>
          </a:p>
          <a:p>
            <a:pPr algn="l"/>
            <a:r>
              <a:rPr lang="zh-CN" altLang="en-US" sz="2800" dirty="0"/>
              <a:t>①投资者和公司能够以竞争性的市场价格买卖同一证券，竞争性的市价等于证券产生的未来现金流的现值，其中没有一个人能够影响证券的交易价格；</a:t>
            </a:r>
            <a:endParaRPr lang="en-US" altLang="zh-CN" sz="2800" dirty="0"/>
          </a:p>
          <a:p>
            <a:pPr algn="l"/>
            <a:r>
              <a:rPr lang="zh-CN" altLang="en-US" sz="2800" dirty="0"/>
              <a:t>②没有税负、交易成本和证券交易相关的发行成本；</a:t>
            </a:r>
            <a:endParaRPr lang="en-US" altLang="zh-CN" sz="2800" dirty="0"/>
          </a:p>
          <a:p>
            <a:pPr algn="l"/>
            <a:r>
              <a:rPr lang="zh-CN" altLang="en-US" sz="2800" dirty="0"/>
              <a:t>③</a:t>
            </a:r>
            <a:r>
              <a:rPr lang="zh-CN" altLang="en-US" sz="2800" b="0" i="0" dirty="0">
                <a:solidFill>
                  <a:srgbClr val="333333"/>
                </a:solidFill>
                <a:effectLst/>
                <a:latin typeface="Helvetica Neue"/>
              </a:rPr>
              <a:t>获取信息无须成本，所以每个人都有着相同的信息；</a:t>
            </a:r>
            <a:endParaRPr lang="en-US" altLang="zh-CN" sz="2800" b="0" i="0" dirty="0">
              <a:solidFill>
                <a:srgbClr val="333333"/>
              </a:solidFill>
              <a:effectLst/>
              <a:latin typeface="Helvetica Neue"/>
            </a:endParaRPr>
          </a:p>
          <a:p>
            <a:pPr algn="l"/>
            <a:r>
              <a:rPr lang="zh-CN" altLang="en-US" sz="2800" dirty="0"/>
              <a:t>④</a:t>
            </a:r>
            <a:r>
              <a:rPr lang="zh-CN" altLang="en-US" sz="2800" b="0" i="0" dirty="0">
                <a:solidFill>
                  <a:srgbClr val="333333"/>
                </a:solidFill>
                <a:effectLst/>
                <a:latin typeface="Helvetica Neue"/>
              </a:rPr>
              <a:t>每个人都有着共同的预期；</a:t>
            </a:r>
            <a:endParaRPr lang="en-US" altLang="zh-CN" sz="2800" b="0" i="0" dirty="0">
              <a:solidFill>
                <a:srgbClr val="333333"/>
              </a:solidFill>
              <a:effectLst/>
              <a:latin typeface="Helvetica Neue"/>
            </a:endParaRPr>
          </a:p>
          <a:p>
            <a:pPr algn="l"/>
            <a:r>
              <a:rPr lang="zh-CN" altLang="en-US" sz="2800" dirty="0"/>
              <a:t>⑤不存在与财务危机有关的成本；</a:t>
            </a:r>
            <a:endParaRPr lang="en-US" altLang="zh-CN" sz="2800" dirty="0"/>
          </a:p>
          <a:p>
            <a:pPr algn="l"/>
            <a:r>
              <a:rPr lang="zh-CN" altLang="en-US" sz="2800" dirty="0"/>
              <a:t>⑥公司的融资决策下不改变其投资所产生的现金流，也不会揭示有关投资的新信息。</a:t>
            </a:r>
          </a:p>
        </p:txBody>
      </p:sp>
    </p:spTree>
    <p:extLst>
      <p:ext uri="{BB962C8B-B14F-4D97-AF65-F5344CB8AC3E}">
        <p14:creationId xmlns:p14="http://schemas.microsoft.com/office/powerpoint/2010/main" val="645709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800792" y="250621"/>
            <a:ext cx="2018501"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无税</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MM</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定理</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0709E94-CFC7-C99A-8DFE-57145E4749D3}"/>
                  </a:ext>
                </a:extLst>
              </p:cNvPr>
              <p:cNvSpPr txBox="1"/>
              <p:nvPr/>
            </p:nvSpPr>
            <p:spPr>
              <a:xfrm>
                <a:off x="309283" y="2628781"/>
                <a:ext cx="11573435" cy="1600438"/>
              </a:xfrm>
              <a:prstGeom prst="rect">
                <a:avLst/>
              </a:prstGeom>
              <a:noFill/>
            </p:spPr>
            <p:txBody>
              <a:bodyPr wrap="square" rtlCol="0">
                <a:spAutoFit/>
              </a:bodyPr>
              <a:lstStyle/>
              <a:p>
                <a:pPr algn="l"/>
                <a:r>
                  <a:rPr lang="zh-CN" altLang="en-US" sz="2800" b="1" dirty="0"/>
                  <a:t>无税情况下的</a:t>
                </a:r>
                <a:r>
                  <a:rPr lang="en-US" altLang="zh-CN" sz="2800" b="1" dirty="0"/>
                  <a:t>MM</a:t>
                </a:r>
                <a:r>
                  <a:rPr lang="zh-CN" altLang="en-US" sz="2800" b="1" dirty="0"/>
                  <a:t>第一定理</a:t>
                </a:r>
                <a:r>
                  <a:rPr lang="zh-CN" altLang="en-US" sz="2800" dirty="0"/>
                  <a:t>：</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𝑉</m:t>
                        </m:r>
                      </m:e>
                      <m:sub>
                        <m:r>
                          <a:rPr lang="en-US" altLang="zh-CN" sz="2800" b="0" i="1" smtClean="0">
                            <a:solidFill>
                              <a:srgbClr val="FF0000"/>
                            </a:solidFill>
                            <a:latin typeface="Cambria Math" panose="02040503050406030204" pitchFamily="18" charset="0"/>
                          </a:rPr>
                          <m:t>𝐿</m:t>
                        </m:r>
                      </m:sub>
                    </m:sSub>
                    <m:r>
                      <a:rPr lang="en-US" altLang="zh-CN" sz="2800" b="0" i="1" smtClean="0">
                        <a:solidFill>
                          <a:srgbClr val="FF0000"/>
                        </a:solidFill>
                        <a:latin typeface="Cambria Math" panose="02040503050406030204" pitchFamily="18" charset="0"/>
                      </a:rPr>
                      <m:t>=</m:t>
                    </m:r>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𝑉</m:t>
                        </m:r>
                      </m:e>
                      <m:sub>
                        <m:r>
                          <a:rPr lang="en-US" altLang="zh-CN" sz="2800" b="0" i="1" smtClean="0">
                            <a:solidFill>
                              <a:srgbClr val="FF0000"/>
                            </a:solidFill>
                            <a:latin typeface="Cambria Math" panose="02040503050406030204" pitchFamily="18" charset="0"/>
                          </a:rPr>
                          <m:t>𝑈</m:t>
                        </m:r>
                      </m:sub>
                    </m:sSub>
                  </m:oMath>
                </a14:m>
                <a:endParaRPr lang="en-US" altLang="zh-CN" sz="2800" dirty="0"/>
              </a:p>
              <a:p>
                <a:pPr algn="l"/>
                <a:endParaRPr lang="en-US" altLang="zh-CN" sz="1400" dirty="0"/>
              </a:p>
              <a:p>
                <a:pPr algn="l"/>
                <a:r>
                  <a:rPr lang="zh-CN" altLang="en-US" sz="2800" dirty="0"/>
                  <a:t>在完美资本市场中，公司的总价值等于其资产所产生的全部现金流的现值，它不受公司资本结构选择的影响。</a:t>
                </a:r>
              </a:p>
            </p:txBody>
          </p:sp>
        </mc:Choice>
        <mc:Fallback xmlns="">
          <p:sp>
            <p:nvSpPr>
              <p:cNvPr id="2" name="文本框 1">
                <a:extLst>
                  <a:ext uri="{FF2B5EF4-FFF2-40B4-BE49-F238E27FC236}">
                    <a16:creationId xmlns:a16="http://schemas.microsoft.com/office/drawing/2014/main" id="{20709E94-CFC7-C99A-8DFE-57145E4749D3}"/>
                  </a:ext>
                </a:extLst>
              </p:cNvPr>
              <p:cNvSpPr txBox="1">
                <a:spLocks noRot="1" noChangeAspect="1" noMove="1" noResize="1" noEditPoints="1" noAdjustHandles="1" noChangeArrowheads="1" noChangeShapeType="1" noTextEdit="1"/>
              </p:cNvSpPr>
              <p:nvPr/>
            </p:nvSpPr>
            <p:spPr>
              <a:xfrm>
                <a:off x="309283" y="2628781"/>
                <a:ext cx="11573435" cy="1600438"/>
              </a:xfrm>
              <a:prstGeom prst="rect">
                <a:avLst/>
              </a:prstGeom>
              <a:blipFill>
                <a:blip r:embed="rId3"/>
                <a:stretch>
                  <a:fillRect l="-1106" t="-3802" r="-4057" b="-91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4910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1409932"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3" name="文本框 2">
            <a:extLst>
              <a:ext uri="{FF2B5EF4-FFF2-40B4-BE49-F238E27FC236}">
                <a16:creationId xmlns:a16="http://schemas.microsoft.com/office/drawing/2014/main" id="{A02F28D9-0978-45A8-7F06-A28312577C34}"/>
              </a:ext>
            </a:extLst>
          </p:cNvPr>
          <p:cNvSpPr txBox="1"/>
          <p:nvPr/>
        </p:nvSpPr>
        <p:spPr>
          <a:xfrm>
            <a:off x="139018" y="958214"/>
            <a:ext cx="11913965" cy="3323987"/>
          </a:xfrm>
          <a:prstGeom prst="rect">
            <a:avLst/>
          </a:prstGeom>
          <a:noFill/>
        </p:spPr>
        <p:txBody>
          <a:bodyPr wrap="square" rtlCol="0">
            <a:spAutoFit/>
          </a:bodyPr>
          <a:lstStyle/>
          <a:p>
            <a:pPr algn="l"/>
            <a:r>
              <a:rPr lang="en-US" altLang="zh-CN" sz="2800" dirty="0"/>
              <a:t>QUESTION</a:t>
            </a:r>
            <a:r>
              <a:rPr lang="zh-CN" altLang="en-US" sz="2800" dirty="0"/>
              <a:t>：课本</a:t>
            </a:r>
            <a:r>
              <a:rPr lang="en-US" altLang="zh-CN" sz="2800" dirty="0"/>
              <a:t>P460</a:t>
            </a:r>
            <a:r>
              <a:rPr lang="zh-CN" altLang="en-US" sz="2800" dirty="0"/>
              <a:t>例</a:t>
            </a:r>
            <a:r>
              <a:rPr lang="en-US" altLang="zh-CN" sz="2800" dirty="0"/>
              <a:t>14.2</a:t>
            </a:r>
            <a:r>
              <a:rPr lang="zh-CN" altLang="en-US" sz="2800" dirty="0"/>
              <a:t>改编</a:t>
            </a:r>
            <a:endParaRPr lang="en-US" altLang="zh-CN" sz="2800" dirty="0"/>
          </a:p>
          <a:p>
            <a:pPr algn="l"/>
            <a:endParaRPr lang="en-US" altLang="zh-CN" sz="1400" dirty="0"/>
          </a:p>
          <a:p>
            <a:pPr algn="l"/>
            <a:r>
              <a:rPr lang="zh-CN" altLang="en-US" sz="2800" dirty="0"/>
              <a:t>假设有</a:t>
            </a:r>
            <a:r>
              <a:rPr lang="en-US" altLang="zh-CN" sz="2800" dirty="0"/>
              <a:t>A</a:t>
            </a:r>
            <a:r>
              <a:rPr lang="zh-CN" altLang="en-US" sz="2800" dirty="0"/>
              <a:t>、</a:t>
            </a:r>
            <a:r>
              <a:rPr lang="en-US" altLang="zh-CN" sz="2800" dirty="0"/>
              <a:t>B</a:t>
            </a:r>
            <a:r>
              <a:rPr lang="zh-CN" altLang="en-US" sz="2800" dirty="0"/>
              <a:t>两家公司，在第</a:t>
            </a:r>
            <a:r>
              <a:rPr lang="en-US" altLang="zh-CN" sz="2800" dirty="0"/>
              <a:t>1</a:t>
            </a:r>
            <a:r>
              <a:rPr lang="zh-CN" altLang="en-US" sz="2800" dirty="0"/>
              <a:t>期的现金流均为</a:t>
            </a:r>
            <a:r>
              <a:rPr lang="en-US" altLang="zh-CN" sz="2800" dirty="0"/>
              <a:t>1500</a:t>
            </a:r>
            <a:r>
              <a:rPr lang="zh-CN" altLang="en-US" sz="2800" dirty="0"/>
              <a:t>元（经济高涨）或</a:t>
            </a:r>
            <a:r>
              <a:rPr lang="en-US" altLang="zh-CN" sz="2800" dirty="0"/>
              <a:t>1000</a:t>
            </a:r>
            <a:r>
              <a:rPr lang="zh-CN" altLang="en-US" sz="2800" dirty="0"/>
              <a:t>元（经济衰退）。除资本结构外，两家公司完全相同。其中</a:t>
            </a:r>
            <a:r>
              <a:rPr lang="en-US" altLang="zh-CN" sz="2800" dirty="0"/>
              <a:t>A</a:t>
            </a:r>
            <a:r>
              <a:rPr lang="zh-CN" altLang="en-US" sz="2800" dirty="0"/>
              <a:t>公司无杠杆，其股权市值为</a:t>
            </a:r>
            <a:r>
              <a:rPr lang="en-US" altLang="zh-CN" sz="2800" dirty="0"/>
              <a:t>1100</a:t>
            </a:r>
            <a:r>
              <a:rPr lang="zh-CN" altLang="en-US" sz="2800" dirty="0"/>
              <a:t>元；而</a:t>
            </a:r>
            <a:r>
              <a:rPr lang="en-US" altLang="zh-CN" sz="2800" dirty="0"/>
              <a:t>B</a:t>
            </a:r>
            <a:r>
              <a:rPr lang="zh-CN" altLang="en-US" sz="2800" dirty="0"/>
              <a:t>公司则借债</a:t>
            </a:r>
            <a:r>
              <a:rPr lang="en-US" altLang="zh-CN" sz="2800" dirty="0"/>
              <a:t>600</a:t>
            </a:r>
            <a:r>
              <a:rPr lang="zh-CN" altLang="en-US" sz="2800" dirty="0"/>
              <a:t>元，其股权市值为</a:t>
            </a:r>
            <a:r>
              <a:rPr lang="en-US" altLang="zh-CN" sz="2800" dirty="0"/>
              <a:t>550</a:t>
            </a:r>
            <a:r>
              <a:rPr lang="zh-CN" altLang="en-US" sz="2800" dirty="0"/>
              <a:t>元。</a:t>
            </a:r>
            <a:endParaRPr lang="en-US" altLang="zh-CN" sz="2800" dirty="0"/>
          </a:p>
          <a:p>
            <a:pPr algn="l"/>
            <a:r>
              <a:rPr lang="zh-CN" altLang="en-US" sz="2800" dirty="0"/>
              <a:t>（</a:t>
            </a:r>
            <a:r>
              <a:rPr lang="en-US" altLang="zh-CN" sz="2800" dirty="0"/>
              <a:t>1</a:t>
            </a:r>
            <a:r>
              <a:rPr lang="zh-CN" altLang="en-US" sz="2800" dirty="0"/>
              <a:t>）请问</a:t>
            </a:r>
            <a:r>
              <a:rPr lang="en-US" altLang="zh-CN" sz="2800" dirty="0"/>
              <a:t>MM</a:t>
            </a:r>
            <a:r>
              <a:rPr lang="zh-CN" altLang="en-US" sz="2800" dirty="0"/>
              <a:t>第一定理成立吗？</a:t>
            </a:r>
            <a:endParaRPr lang="en-US" altLang="zh-CN" sz="2800" dirty="0"/>
          </a:p>
          <a:p>
            <a:pPr algn="l"/>
            <a:r>
              <a:rPr lang="zh-CN" altLang="en-US" sz="2800" dirty="0"/>
              <a:t>（</a:t>
            </a:r>
            <a:r>
              <a:rPr lang="en-US" altLang="zh-CN" sz="2800" dirty="0"/>
              <a:t>2</a:t>
            </a:r>
            <a:r>
              <a:rPr lang="zh-CN" altLang="en-US" sz="2800" dirty="0"/>
              <a:t>）如果不成立，请问存在套利机会吗？如果有套利机会，请问你应该怎么实现套利？</a:t>
            </a:r>
          </a:p>
        </p:txBody>
      </p:sp>
      <p:graphicFrame>
        <p:nvGraphicFramePr>
          <p:cNvPr id="4" name="表格 4">
            <a:extLst>
              <a:ext uri="{FF2B5EF4-FFF2-40B4-BE49-F238E27FC236}">
                <a16:creationId xmlns:a16="http://schemas.microsoft.com/office/drawing/2014/main" id="{01A4A109-7793-13A3-60D2-ADD70CCFC01E}"/>
              </a:ext>
            </a:extLst>
          </p:cNvPr>
          <p:cNvGraphicFramePr>
            <a:graphicFrameLocks noGrp="1"/>
          </p:cNvGraphicFramePr>
          <p:nvPr>
            <p:extLst>
              <p:ext uri="{D42A27DB-BD31-4B8C-83A1-F6EECF244321}">
                <p14:modId xmlns:p14="http://schemas.microsoft.com/office/powerpoint/2010/main" val="1906787838"/>
              </p:ext>
            </p:extLst>
          </p:nvPr>
        </p:nvGraphicFramePr>
        <p:xfrm>
          <a:off x="1598705" y="4282201"/>
          <a:ext cx="8994590" cy="2286000"/>
        </p:xfrm>
        <a:graphic>
          <a:graphicData uri="http://schemas.openxmlformats.org/drawingml/2006/table">
            <a:tbl>
              <a:tblPr firstRow="1" bandRow="1">
                <a:tableStyleId>{5C22544A-7EE6-4342-B048-85BDC9FD1C3A}</a:tableStyleId>
              </a:tblPr>
              <a:tblGrid>
                <a:gridCol w="1798918">
                  <a:extLst>
                    <a:ext uri="{9D8B030D-6E8A-4147-A177-3AD203B41FA5}">
                      <a16:colId xmlns:a16="http://schemas.microsoft.com/office/drawing/2014/main" val="2629900115"/>
                    </a:ext>
                  </a:extLst>
                </a:gridCol>
                <a:gridCol w="1798918">
                  <a:extLst>
                    <a:ext uri="{9D8B030D-6E8A-4147-A177-3AD203B41FA5}">
                      <a16:colId xmlns:a16="http://schemas.microsoft.com/office/drawing/2014/main" val="1577697738"/>
                    </a:ext>
                  </a:extLst>
                </a:gridCol>
                <a:gridCol w="1798918">
                  <a:extLst>
                    <a:ext uri="{9D8B030D-6E8A-4147-A177-3AD203B41FA5}">
                      <a16:colId xmlns:a16="http://schemas.microsoft.com/office/drawing/2014/main" val="742492122"/>
                    </a:ext>
                  </a:extLst>
                </a:gridCol>
                <a:gridCol w="1798918">
                  <a:extLst>
                    <a:ext uri="{9D8B030D-6E8A-4147-A177-3AD203B41FA5}">
                      <a16:colId xmlns:a16="http://schemas.microsoft.com/office/drawing/2014/main" val="1636453575"/>
                    </a:ext>
                  </a:extLst>
                </a:gridCol>
                <a:gridCol w="1798918">
                  <a:extLst>
                    <a:ext uri="{9D8B030D-6E8A-4147-A177-3AD203B41FA5}">
                      <a16:colId xmlns:a16="http://schemas.microsoft.com/office/drawing/2014/main" val="3568684310"/>
                    </a:ext>
                  </a:extLst>
                </a:gridCol>
              </a:tblGrid>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rPr>
                        <a:t>公司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zh-CN" altLang="en-US" sz="2400" dirty="0">
                          <a:solidFill>
                            <a:schemeClr val="tx1"/>
                          </a:solidFill>
                        </a:rPr>
                        <a:t>时期</a:t>
                      </a:r>
                      <a:r>
                        <a:rPr lang="en-US" altLang="zh-CN" sz="2400" dirty="0">
                          <a:solidFill>
                            <a:schemeClr val="tx1"/>
                          </a:solidFill>
                        </a:rPr>
                        <a:t>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zh-CN" altLang="en-US" sz="2400" dirty="0">
                          <a:solidFill>
                            <a:schemeClr val="tx1"/>
                          </a:solidFill>
                        </a:rPr>
                        <a:t>时期</a:t>
                      </a:r>
                      <a:r>
                        <a:rPr lang="en-US" altLang="zh-CN" sz="2400" dirty="0">
                          <a:solidFill>
                            <a:schemeClr val="tx1"/>
                          </a:solidFill>
                        </a:rPr>
                        <a:t>1</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4607918"/>
                  </a:ext>
                </a:extLst>
              </a:tr>
              <a:tr h="370840">
                <a:tc vMerge="1">
                  <a:txBody>
                    <a:bodyPr/>
                    <a:lstStyle/>
                    <a:p>
                      <a:pPr algn="ct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b="1" dirty="0">
                          <a:solidFill>
                            <a:schemeClr val="tx1"/>
                          </a:solidFill>
                        </a:rPr>
                        <a:t>初始价值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b="1" dirty="0">
                          <a:solidFill>
                            <a:schemeClr val="tx1"/>
                          </a:solidFill>
                        </a:rPr>
                        <a:t>经济高涨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b="1" dirty="0">
                          <a:solidFill>
                            <a:schemeClr val="tx1"/>
                          </a:solidFill>
                        </a:rPr>
                        <a:t>经济衰退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2164464"/>
                  </a:ext>
                </a:extLst>
              </a:tr>
              <a:tr h="370840">
                <a:tc>
                  <a:txBody>
                    <a:bodyPr/>
                    <a:lstStyle/>
                    <a:p>
                      <a:pPr algn="ctr"/>
                      <a:r>
                        <a:rPr lang="en-US" altLang="zh-CN" sz="2400" dirty="0">
                          <a:solidFill>
                            <a:schemeClr val="tx1"/>
                          </a:solidFill>
                        </a:rPr>
                        <a:t>A</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无杠杆股权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400" dirty="0">
                          <a:solidFill>
                            <a:schemeClr val="tx1"/>
                          </a:solidFill>
                        </a:rPr>
                        <a:t>1100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400" dirty="0">
                          <a:solidFill>
                            <a:schemeClr val="tx1"/>
                          </a:solidFill>
                        </a:rPr>
                        <a:t>1500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400" dirty="0">
                          <a:solidFill>
                            <a:schemeClr val="tx1"/>
                          </a:solidFill>
                        </a:rPr>
                        <a:t>1000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23000617"/>
                  </a:ext>
                </a:extLst>
              </a:tr>
              <a:tr h="370840">
                <a:tc rowSpan="2">
                  <a:txBody>
                    <a:bodyPr/>
                    <a:lstStyle/>
                    <a:p>
                      <a:pPr algn="ctr"/>
                      <a:r>
                        <a:rPr lang="en-US" altLang="zh-CN" sz="2400" dirty="0">
                          <a:solidFill>
                            <a:schemeClr val="tx1"/>
                          </a:solidFill>
                        </a:rPr>
                        <a:t>B</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杠杆股权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400" dirty="0">
                          <a:solidFill>
                            <a:schemeClr val="tx1"/>
                          </a:solidFill>
                        </a:rPr>
                        <a:t>550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r>
                        <a:rPr lang="en-US" altLang="zh-CN" sz="2400" dirty="0">
                          <a:solidFill>
                            <a:schemeClr val="tx1"/>
                          </a:solidFill>
                        </a:rPr>
                        <a:t>1500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r>
                        <a:rPr lang="en-US" altLang="zh-CN" sz="2400" dirty="0">
                          <a:solidFill>
                            <a:schemeClr val="tx1"/>
                          </a:solidFill>
                        </a:rPr>
                        <a:t>1000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76860897"/>
                  </a:ext>
                </a:extLst>
              </a:tr>
              <a:tr h="370840">
                <a:tc vMerge="1">
                  <a:txBody>
                    <a:bodyPr/>
                    <a:lstStyle/>
                    <a:p>
                      <a:pPr algn="ct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债务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400" dirty="0">
                          <a:solidFill>
                            <a:schemeClr val="tx1"/>
                          </a:solidFill>
                        </a:rPr>
                        <a:t>600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8683247"/>
                  </a:ext>
                </a:extLst>
              </a:tr>
            </a:tbl>
          </a:graphicData>
        </a:graphic>
      </p:graphicFrame>
    </p:spTree>
    <p:extLst>
      <p:ext uri="{BB962C8B-B14F-4D97-AF65-F5344CB8AC3E}">
        <p14:creationId xmlns:p14="http://schemas.microsoft.com/office/powerpoint/2010/main" val="240666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1" y="250621"/>
            <a:ext cx="80021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CC479DA-F986-4CA5-E987-1BDCD6B5D8A4}"/>
                  </a:ext>
                </a:extLst>
              </p:cNvPr>
              <p:cNvSpPr txBox="1"/>
              <p:nvPr/>
            </p:nvSpPr>
            <p:spPr>
              <a:xfrm>
                <a:off x="322347" y="1047861"/>
                <a:ext cx="11547305" cy="2677656"/>
              </a:xfrm>
              <a:prstGeom prst="rect">
                <a:avLst/>
              </a:prstGeom>
              <a:noFill/>
            </p:spPr>
            <p:txBody>
              <a:bodyPr wrap="square" rtlCol="0">
                <a:spAutoFit/>
              </a:bodyPr>
              <a:lstStyle/>
              <a:p>
                <a:pPr algn="l"/>
                <a:r>
                  <a:rPr lang="zh-CN" altLang="en-US" sz="2800" dirty="0"/>
                  <a:t>答案：</a:t>
                </a:r>
                <a:endParaRPr lang="en-US" altLang="zh-CN" sz="2800" dirty="0"/>
              </a:p>
              <a:p>
                <a:r>
                  <a:rPr lang="zh-CN" altLang="en-US" sz="2800" dirty="0"/>
                  <a:t>（</a:t>
                </a:r>
                <a:r>
                  <a:rPr lang="en-US" altLang="zh-CN" sz="2800" dirty="0"/>
                  <a:t>1</a:t>
                </a:r>
                <a:r>
                  <a:rPr lang="zh-CN" altLang="en-US" sz="2800" dirty="0"/>
                  <a:t>）</a:t>
                </a:r>
                <a:r>
                  <a:rPr lang="en-US" altLang="zh-CN" sz="2800" dirty="0"/>
                  <a:t> </a:t>
                </a:r>
                <a:r>
                  <a:rPr lang="en-US" altLang="zh-CN" sz="2800" i="0" dirty="0">
                    <a:latin typeface="+mn-ea"/>
                  </a:rPr>
                  <a:t>A</a:t>
                </a:r>
                <a:r>
                  <a:rPr lang="zh-CN" altLang="en-US" sz="2800" i="0" dirty="0">
                    <a:latin typeface="+mn-ea"/>
                  </a:rPr>
                  <a:t>公司价值</a:t>
                </a:r>
                <a:r>
                  <a:rPr lang="zh-CN" altLang="en-US" sz="2800" i="0" dirty="0">
                    <a:latin typeface="+mj-lt"/>
                  </a:rPr>
                  <a:t>：</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𝑈</m:t>
                        </m:r>
                      </m:sub>
                    </m:sSub>
                    <m:r>
                      <a:rPr lang="en-US" altLang="zh-CN" sz="2800" i="1">
                        <a:latin typeface="Cambria Math" panose="02040503050406030204" pitchFamily="18" charset="0"/>
                      </a:rPr>
                      <m:t>=1100</m:t>
                    </m:r>
                  </m:oMath>
                </a14:m>
                <a:r>
                  <a:rPr lang="zh-CN" altLang="en-US" sz="2800" dirty="0"/>
                  <a:t>元；</a:t>
                </a:r>
                <a:r>
                  <a:rPr lang="en-US" altLang="zh-CN" sz="2800" b="0" i="0" dirty="0"/>
                  <a:t>B</a:t>
                </a:r>
                <a:r>
                  <a:rPr lang="zh-CN" altLang="en-US" sz="2800" i="0" dirty="0"/>
                  <a:t>公司价值</a:t>
                </a:r>
                <a:r>
                  <a:rPr lang="zh-CN" altLang="en-US" sz="2800" i="0" dirty="0">
                    <a:latin typeface="+mj-lt"/>
                  </a:rPr>
                  <a:t>：</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𝐿</m:t>
                        </m:r>
                      </m:sub>
                    </m:sSub>
                    <m:r>
                      <a:rPr lang="en-US" altLang="zh-CN" sz="2800" b="0" i="1" smtClean="0">
                        <a:latin typeface="Cambria Math" panose="02040503050406030204" pitchFamily="18" charset="0"/>
                      </a:rPr>
                      <m:t>=600</m:t>
                    </m:r>
                    <m:r>
                      <a:rPr lang="en-US" altLang="zh-CN" sz="2800" b="0" i="0" smtClean="0">
                        <a:latin typeface="Cambria Math" panose="02040503050406030204" pitchFamily="18" charset="0"/>
                      </a:rPr>
                      <m:t>+550=1150</m:t>
                    </m:r>
                  </m:oMath>
                </a14:m>
                <a:r>
                  <a:rPr lang="zh-CN" altLang="en-US" sz="2800" dirty="0"/>
                  <a:t>元</a:t>
                </a:r>
                <a:endParaRPr lang="en-US" altLang="zh-CN" sz="2800" dirty="0"/>
              </a:p>
              <a:p>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𝑈</m:t>
                        </m:r>
                      </m:sub>
                    </m:sSub>
                    <m:r>
                      <a:rPr lang="en-US" altLang="zh-CN" sz="2800" i="1" smtClean="0">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𝐿</m:t>
                        </m:r>
                      </m:sub>
                    </m:sSub>
                  </m:oMath>
                </a14:m>
                <a:r>
                  <a:rPr lang="zh-CN" altLang="en-US" sz="2800" dirty="0"/>
                  <a:t>，显然不满足</a:t>
                </a:r>
                <a:r>
                  <a:rPr lang="en-US" altLang="zh-CN" sz="2800" dirty="0"/>
                  <a:t>MM</a:t>
                </a:r>
                <a:r>
                  <a:rPr lang="zh-CN" altLang="en-US" sz="2800" dirty="0"/>
                  <a:t>第一定律。</a:t>
                </a:r>
                <a:endParaRPr lang="en-US" altLang="zh-CN" sz="2800" dirty="0"/>
              </a:p>
              <a:p>
                <a:r>
                  <a:rPr lang="zh-CN" altLang="en-US" sz="2800" dirty="0"/>
                  <a:t>（</a:t>
                </a:r>
                <a:r>
                  <a:rPr lang="en-US" altLang="zh-CN" sz="2800" dirty="0"/>
                  <a:t>2</a:t>
                </a:r>
                <a:r>
                  <a:rPr lang="zh-CN" altLang="en-US" sz="2800" dirty="0"/>
                  <a:t>）无风险套利策略：以</a:t>
                </a:r>
                <a:r>
                  <a:rPr lang="en-US" altLang="zh-CN" sz="2800" dirty="0"/>
                  <a:t>1100</a:t>
                </a:r>
                <a:r>
                  <a:rPr lang="zh-CN" altLang="en-US" sz="2800" dirty="0"/>
                  <a:t>元价格买入</a:t>
                </a:r>
                <a:r>
                  <a:rPr lang="en-US" altLang="zh-CN" sz="2800" dirty="0"/>
                  <a:t>A</a:t>
                </a:r>
                <a:r>
                  <a:rPr lang="zh-CN" altLang="en-US" sz="2800" dirty="0"/>
                  <a:t>公司所有股权，同时借入</a:t>
                </a:r>
                <a:r>
                  <a:rPr lang="en-US" altLang="zh-CN" sz="2800" dirty="0"/>
                  <a:t>600</a:t>
                </a:r>
                <a:r>
                  <a:rPr lang="zh-CN" altLang="en-US" sz="2800" dirty="0"/>
                  <a:t>元债务</a:t>
                </a:r>
                <a:r>
                  <a:rPr lang="en-US" altLang="zh-CN" sz="2800" dirty="0"/>
                  <a:t>,</a:t>
                </a:r>
                <a:r>
                  <a:rPr lang="zh-CN" altLang="en-US" sz="2800" dirty="0"/>
                  <a:t>并卖出</a:t>
                </a:r>
                <a:r>
                  <a:rPr lang="en-US" altLang="zh-CN" sz="2800" dirty="0"/>
                  <a:t>B</a:t>
                </a:r>
                <a:r>
                  <a:rPr lang="zh-CN" altLang="en-US" sz="2800" dirty="0"/>
                  <a:t>公司所有股权得到</a:t>
                </a:r>
                <a:r>
                  <a:rPr lang="en-US" altLang="zh-CN" sz="2800" dirty="0"/>
                  <a:t>550</a:t>
                </a:r>
                <a:r>
                  <a:rPr lang="zh-CN" altLang="en-US" sz="2800" dirty="0"/>
                  <a:t>元。相当于立刻获得</a:t>
                </a:r>
                <a:r>
                  <a:rPr lang="en-US" altLang="zh-CN" sz="2800" dirty="0"/>
                  <a:t>50</a:t>
                </a:r>
                <a:r>
                  <a:rPr lang="zh-CN" altLang="en-US" sz="2800" dirty="0"/>
                  <a:t>元的无风险利润。</a:t>
                </a:r>
              </a:p>
            </p:txBody>
          </p:sp>
        </mc:Choice>
        <mc:Fallback xmlns="">
          <p:sp>
            <p:nvSpPr>
              <p:cNvPr id="3" name="文本框 2">
                <a:extLst>
                  <a:ext uri="{FF2B5EF4-FFF2-40B4-BE49-F238E27FC236}">
                    <a16:creationId xmlns:a16="http://schemas.microsoft.com/office/drawing/2014/main" id="{DCC479DA-F986-4CA5-E987-1BDCD6B5D8A4}"/>
                  </a:ext>
                </a:extLst>
              </p:cNvPr>
              <p:cNvSpPr txBox="1">
                <a:spLocks noRot="1" noChangeAspect="1" noMove="1" noResize="1" noEditPoints="1" noAdjustHandles="1" noChangeArrowheads="1" noChangeShapeType="1" noTextEdit="1"/>
              </p:cNvSpPr>
              <p:nvPr/>
            </p:nvSpPr>
            <p:spPr>
              <a:xfrm>
                <a:off x="322347" y="1047861"/>
                <a:ext cx="11547305" cy="2677656"/>
              </a:xfrm>
              <a:prstGeom prst="rect">
                <a:avLst/>
              </a:prstGeom>
              <a:blipFill>
                <a:blip r:embed="rId3"/>
                <a:stretch>
                  <a:fillRect l="-1109" t="-2733" r="-528" b="-5239"/>
                </a:stretch>
              </a:blipFill>
            </p:spPr>
            <p:txBody>
              <a:bodyPr/>
              <a:lstStyle/>
              <a:p>
                <a:r>
                  <a:rPr lang="zh-CN" altLang="en-US">
                    <a:noFill/>
                  </a:rPr>
                  <a:t> </a:t>
                </a:r>
              </a:p>
            </p:txBody>
          </p:sp>
        </mc:Fallback>
      </mc:AlternateContent>
      <p:graphicFrame>
        <p:nvGraphicFramePr>
          <p:cNvPr id="4" name="表格 4">
            <a:extLst>
              <a:ext uri="{FF2B5EF4-FFF2-40B4-BE49-F238E27FC236}">
                <a16:creationId xmlns:a16="http://schemas.microsoft.com/office/drawing/2014/main" id="{8D1CA611-B426-A5C6-DD3E-75D3444D60DB}"/>
              </a:ext>
            </a:extLst>
          </p:cNvPr>
          <p:cNvGraphicFramePr>
            <a:graphicFrameLocks noGrp="1"/>
          </p:cNvGraphicFramePr>
          <p:nvPr>
            <p:extLst>
              <p:ext uri="{D42A27DB-BD31-4B8C-83A1-F6EECF244321}">
                <p14:modId xmlns:p14="http://schemas.microsoft.com/office/powerpoint/2010/main" val="1305383235"/>
              </p:ext>
            </p:extLst>
          </p:nvPr>
        </p:nvGraphicFramePr>
        <p:xfrm>
          <a:off x="1048870" y="3860996"/>
          <a:ext cx="10094260" cy="2651760"/>
        </p:xfrm>
        <a:graphic>
          <a:graphicData uri="http://schemas.openxmlformats.org/drawingml/2006/table">
            <a:tbl>
              <a:tblPr firstRow="1" bandRow="1">
                <a:tableStyleId>{5C22544A-7EE6-4342-B048-85BDC9FD1C3A}</a:tableStyleId>
              </a:tblPr>
              <a:tblGrid>
                <a:gridCol w="2523565">
                  <a:extLst>
                    <a:ext uri="{9D8B030D-6E8A-4147-A177-3AD203B41FA5}">
                      <a16:colId xmlns:a16="http://schemas.microsoft.com/office/drawing/2014/main" val="3832353690"/>
                    </a:ext>
                  </a:extLst>
                </a:gridCol>
                <a:gridCol w="2523565">
                  <a:extLst>
                    <a:ext uri="{9D8B030D-6E8A-4147-A177-3AD203B41FA5}">
                      <a16:colId xmlns:a16="http://schemas.microsoft.com/office/drawing/2014/main" val="1690270652"/>
                    </a:ext>
                  </a:extLst>
                </a:gridCol>
                <a:gridCol w="2523565">
                  <a:extLst>
                    <a:ext uri="{9D8B030D-6E8A-4147-A177-3AD203B41FA5}">
                      <a16:colId xmlns:a16="http://schemas.microsoft.com/office/drawing/2014/main" val="1502278179"/>
                    </a:ext>
                  </a:extLst>
                </a:gridCol>
                <a:gridCol w="2523565">
                  <a:extLst>
                    <a:ext uri="{9D8B030D-6E8A-4147-A177-3AD203B41FA5}">
                      <a16:colId xmlns:a16="http://schemas.microsoft.com/office/drawing/2014/main" val="3374438467"/>
                    </a:ext>
                  </a:extLst>
                </a:gridCol>
              </a:tblGrid>
              <a:tr h="370840">
                <a:tc rowSpan="2">
                  <a:txBody>
                    <a:bodyPr/>
                    <a:lstStyle/>
                    <a:p>
                      <a:pPr algn="ct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lang="zh-CN" altLang="en-US" sz="2400" dirty="0">
                          <a:solidFill>
                            <a:schemeClr val="tx1"/>
                          </a:solidFill>
                        </a:rPr>
                        <a:t>时期</a:t>
                      </a:r>
                      <a:r>
                        <a:rPr lang="en-US" altLang="zh-CN" sz="2400" dirty="0">
                          <a:solidFill>
                            <a:schemeClr val="tx1"/>
                          </a:solidFill>
                        </a:rPr>
                        <a:t>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zh-CN" altLang="en-US" sz="2400" dirty="0">
                          <a:solidFill>
                            <a:schemeClr val="tx1"/>
                          </a:solidFill>
                        </a:rPr>
                        <a:t>时期</a:t>
                      </a:r>
                      <a:r>
                        <a:rPr lang="en-US" altLang="zh-CN" sz="2400" dirty="0">
                          <a:solidFill>
                            <a:schemeClr val="tx1"/>
                          </a:solidFill>
                        </a:rPr>
                        <a:t>1</a:t>
                      </a:r>
                      <a:r>
                        <a:rPr lang="zh-CN" altLang="en-US" sz="2400" dirty="0">
                          <a:solidFill>
                            <a:schemeClr val="tx1"/>
                          </a:solidFill>
                        </a:rPr>
                        <a:t>：现金流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35513870"/>
                  </a:ext>
                </a:extLst>
              </a:tr>
              <a:tr h="370840">
                <a:tc vMerge="1">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b="1" dirty="0">
                          <a:solidFill>
                            <a:schemeClr val="tx1"/>
                          </a:solidFill>
                        </a:rPr>
                        <a:t>现金流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b="1" dirty="0">
                          <a:solidFill>
                            <a:schemeClr val="tx1"/>
                          </a:solidFill>
                        </a:rPr>
                        <a:t>经济高涨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b="1" dirty="0">
                          <a:solidFill>
                            <a:schemeClr val="tx1"/>
                          </a:solidFill>
                        </a:rPr>
                        <a:t>经济衰退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0126674"/>
                  </a:ext>
                </a:extLst>
              </a:tr>
              <a:tr h="370840">
                <a:tc>
                  <a:txBody>
                    <a:bodyPr/>
                    <a:lstStyle/>
                    <a:p>
                      <a:pPr algn="ctr"/>
                      <a:r>
                        <a:rPr lang="zh-CN" altLang="en-US" sz="2400" dirty="0">
                          <a:solidFill>
                            <a:schemeClr val="tx1"/>
                          </a:solidFill>
                        </a:rPr>
                        <a:t>买入</a:t>
                      </a:r>
                      <a:r>
                        <a:rPr lang="en-US" altLang="zh-CN" sz="2400" dirty="0">
                          <a:solidFill>
                            <a:schemeClr val="tx1"/>
                          </a:solidFill>
                        </a:rPr>
                        <a:t>A</a:t>
                      </a:r>
                      <a:r>
                        <a:rPr lang="zh-CN" altLang="en-US" sz="2400" dirty="0">
                          <a:solidFill>
                            <a:schemeClr val="tx1"/>
                          </a:solidFill>
                        </a:rPr>
                        <a:t>公司股权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-1100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+1500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+1000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8661319"/>
                  </a:ext>
                </a:extLst>
              </a:tr>
              <a:tr h="370840">
                <a:tc>
                  <a:txBody>
                    <a:bodyPr/>
                    <a:lstStyle/>
                    <a:p>
                      <a:pPr algn="ctr"/>
                      <a:r>
                        <a:rPr lang="zh-CN" altLang="en-US" sz="2400" dirty="0">
                          <a:solidFill>
                            <a:schemeClr val="tx1"/>
                          </a:solidFill>
                        </a:rPr>
                        <a:t>卖出</a:t>
                      </a:r>
                      <a:r>
                        <a:rPr lang="en-US" altLang="zh-CN" sz="2400" dirty="0">
                          <a:solidFill>
                            <a:schemeClr val="tx1"/>
                          </a:solidFill>
                        </a:rPr>
                        <a:t>B</a:t>
                      </a:r>
                      <a:r>
                        <a:rPr lang="zh-CN" altLang="en-US" sz="2400" dirty="0">
                          <a:solidFill>
                            <a:schemeClr val="tx1"/>
                          </a:solidFill>
                        </a:rPr>
                        <a:t>公司股权并借入</a:t>
                      </a:r>
                      <a:r>
                        <a:rPr lang="en-US" altLang="zh-CN" sz="2400" dirty="0">
                          <a:solidFill>
                            <a:schemeClr val="tx1"/>
                          </a:solidFill>
                        </a:rPr>
                        <a:t>600</a:t>
                      </a:r>
                      <a:r>
                        <a:rPr lang="zh-CN" altLang="en-US" sz="2400" dirty="0">
                          <a:solidFill>
                            <a:schemeClr val="tx1"/>
                          </a:solidFill>
                        </a:rPr>
                        <a:t>元债务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600+550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-1500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-1000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3339784"/>
                  </a:ext>
                </a:extLst>
              </a:tr>
              <a:tr h="370840">
                <a:tc>
                  <a:txBody>
                    <a:bodyPr/>
                    <a:lstStyle/>
                    <a:p>
                      <a:pPr algn="ctr"/>
                      <a:r>
                        <a:rPr lang="zh-CN" altLang="en-US" sz="2400" dirty="0">
                          <a:solidFill>
                            <a:schemeClr val="tx1"/>
                          </a:solidFill>
                        </a:rPr>
                        <a:t>总现金流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3192326"/>
                  </a:ext>
                </a:extLst>
              </a:tr>
            </a:tbl>
          </a:graphicData>
        </a:graphic>
      </p:graphicFrame>
    </p:spTree>
    <p:extLst>
      <p:ext uri="{BB962C8B-B14F-4D97-AF65-F5344CB8AC3E}">
        <p14:creationId xmlns:p14="http://schemas.microsoft.com/office/powerpoint/2010/main" val="676790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800791" y="250621"/>
            <a:ext cx="2018501"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无税</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MM</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定理</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227CBCC-E1FC-3791-D449-E66D35B0898B}"/>
                  </a:ext>
                </a:extLst>
              </p:cNvPr>
              <p:cNvSpPr txBox="1"/>
              <p:nvPr/>
            </p:nvSpPr>
            <p:spPr>
              <a:xfrm>
                <a:off x="269674" y="1109455"/>
                <a:ext cx="11652652" cy="5069978"/>
              </a:xfrm>
              <a:prstGeom prst="rect">
                <a:avLst/>
              </a:prstGeom>
              <a:noFill/>
            </p:spPr>
            <p:txBody>
              <a:bodyPr wrap="square" rtlCol="0">
                <a:spAutoFit/>
              </a:bodyPr>
              <a:lstStyle/>
              <a:p>
                <a:r>
                  <a:rPr lang="zh-CN" altLang="en-US" sz="2800" b="1" dirty="0"/>
                  <a:t>无税情况下的</a:t>
                </a:r>
                <a:r>
                  <a:rPr lang="en-US" altLang="zh-CN" sz="2800" b="1" dirty="0"/>
                  <a:t>MM</a:t>
                </a:r>
                <a:r>
                  <a:rPr lang="zh-CN" altLang="en-US" sz="2800" b="1" dirty="0"/>
                  <a:t>第二定理</a:t>
                </a:r>
                <a:r>
                  <a:rPr lang="zh-CN" altLang="en-US" sz="2800" dirty="0"/>
                  <a:t>：</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𝐸</m:t>
                        </m:r>
                      </m:sub>
                    </m:sSub>
                    <m:r>
                      <a:rPr lang="en-US" altLang="zh-CN" sz="2800" b="0" i="1" smtClean="0">
                        <a:solidFill>
                          <a:srgbClr val="FF0000"/>
                        </a:solidFill>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𝑈</m:t>
                        </m:r>
                      </m:sub>
                    </m:sSub>
                    <m:r>
                      <a:rPr lang="en-US" altLang="zh-CN" sz="2800" b="0" i="1" smtClean="0">
                        <a:solidFill>
                          <a:srgbClr val="FF0000"/>
                        </a:solidFill>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rPr>
                          <m:t>𝐷</m:t>
                        </m:r>
                      </m:num>
                      <m:den>
                        <m:r>
                          <a:rPr lang="en-US" altLang="zh-CN" sz="2800" b="0" i="1" smtClean="0">
                            <a:solidFill>
                              <a:srgbClr val="FF0000"/>
                            </a:solidFill>
                            <a:latin typeface="Cambria Math" panose="02040503050406030204" pitchFamily="18" charset="0"/>
                          </a:rPr>
                          <m:t>𝐸</m:t>
                        </m:r>
                      </m:den>
                    </m:f>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𝑈</m:t>
                        </m:r>
                      </m:sub>
                    </m:sSub>
                    <m:r>
                      <a:rPr lang="en-US" altLang="zh-CN" sz="2800" b="0" i="1" smtClean="0">
                        <a:solidFill>
                          <a:srgbClr val="FF0000"/>
                        </a:solidFill>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𝐷</m:t>
                        </m:r>
                      </m:sub>
                    </m:sSub>
                    <m:r>
                      <a:rPr lang="en-US" altLang="zh-CN" sz="2800" b="0" i="1" smtClean="0">
                        <a:solidFill>
                          <a:srgbClr val="FF0000"/>
                        </a:solidFill>
                        <a:latin typeface="Cambria Math" panose="02040503050406030204" pitchFamily="18" charset="0"/>
                      </a:rPr>
                      <m:t>)</m:t>
                    </m:r>
                  </m:oMath>
                </a14:m>
                <a:endParaRPr lang="en-US" altLang="zh-CN" sz="2800" dirty="0">
                  <a:solidFill>
                    <a:srgbClr val="FF0000"/>
                  </a:solidFill>
                </a:endParaRPr>
              </a:p>
              <a:p>
                <a:pPr algn="l"/>
                <a:endParaRPr lang="en-US" altLang="zh-CN" sz="1400" dirty="0"/>
              </a:p>
              <a:p>
                <a:pPr algn="l"/>
                <a:r>
                  <a:rPr lang="zh-CN" altLang="en-US" sz="2800" dirty="0"/>
                  <a:t>通过持有杠杆公司股权和债务的投资组合，可以复制无杠杆股权产生的现金流，又投资组合的回报率等于组合中各种证券回报率的加权平均，因此：</a:t>
                </a:r>
                <a:endParaRPr lang="en-US" altLang="zh-CN" sz="2800" dirty="0"/>
              </a:p>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b="0" i="1" smtClean="0">
                          <a:latin typeface="Cambria Math" panose="02040503050406030204" pitchFamily="18" charset="0"/>
                        </a:rPr>
                        <m:t>=(</m:t>
                      </m:r>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𝐸</m:t>
                          </m:r>
                        </m:num>
                        <m:den>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den>
                      </m:f>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b="0" i="1" smtClean="0">
                          <a:latin typeface="Cambria Math" panose="02040503050406030204" pitchFamily="18" charset="0"/>
                        </a:rPr>
                        <m:t>+(</m:t>
                      </m:r>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𝐷</m:t>
                          </m:r>
                        </m:num>
                        <m:den>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den>
                      </m:f>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𝐷</m:t>
                          </m:r>
                        </m:sub>
                      </m:sSub>
                    </m:oMath>
                  </m:oMathPara>
                </a14:m>
                <a:endParaRPr lang="en-US" altLang="zh-CN" sz="2800" dirty="0"/>
              </a:p>
              <a:p>
                <a:endParaRPr lang="en-US" altLang="zh-CN" sz="1400" dirty="0"/>
              </a:p>
              <a:p>
                <a:r>
                  <a:rPr lang="zh-CN" altLang="en-US" sz="2800" dirty="0"/>
                  <a:t>根据上式可以推导出：      </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𝐸</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𝑈</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𝐷</m:t>
                        </m:r>
                      </m:num>
                      <m:den>
                        <m:r>
                          <a:rPr lang="en-US" altLang="zh-CN" sz="2800" b="0" i="1" smtClean="0">
                            <a:latin typeface="Cambria Math" panose="02040503050406030204" pitchFamily="18" charset="0"/>
                          </a:rPr>
                          <m:t>𝐸</m:t>
                        </m:r>
                      </m:den>
                    </m:f>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𝐷</m:t>
                        </m:r>
                      </m:sub>
                    </m:sSub>
                    <m:r>
                      <a:rPr lang="en-US" altLang="zh-CN" sz="2800" b="0" i="1" smtClean="0">
                        <a:latin typeface="Cambria Math" panose="02040503050406030204" pitchFamily="18" charset="0"/>
                      </a:rPr>
                      <m:t>)</m:t>
                    </m:r>
                  </m:oMath>
                </a14:m>
                <a:endParaRPr lang="en-US" altLang="zh-CN" sz="2800" dirty="0"/>
              </a:p>
              <a:p>
                <a:endParaRPr lang="en-US" altLang="zh-CN" sz="1400" dirty="0"/>
              </a:p>
              <a:p>
                <a:r>
                  <a:rPr lang="zh-CN" altLang="en-US" sz="2800" dirty="0"/>
                  <a:t>杠杆贝塔和无杠杆贝塔：</a:t>
                </a:r>
                <a14:m>
                  <m:oMath xmlns:m="http://schemas.openxmlformats.org/officeDocument/2006/math">
                    <m:sSub>
                      <m:sSubPr>
                        <m:ctrlPr>
                          <a:rPr lang="en-US" altLang="zh-CN" sz="2800" i="1" smtClean="0">
                            <a:latin typeface="Cambria Math" panose="02040503050406030204" pitchFamily="18" charset="0"/>
                          </a:rPr>
                        </m:ctrlPr>
                      </m:sSubPr>
                      <m:e>
                        <m:r>
                          <a:rPr lang="zh-CN" altLang="en-US" sz="2800" i="1" smtClean="0">
                            <a:latin typeface="Cambria Math" panose="02040503050406030204" pitchFamily="18" charset="0"/>
                          </a:rPr>
                          <m:t>𝛽</m:t>
                        </m:r>
                      </m:e>
                      <m:sub>
                        <m:r>
                          <a:rPr lang="en-US" altLang="zh-CN" sz="2800" i="1">
                            <a:latin typeface="Cambria Math" panose="02040503050406030204" pitchFamily="18" charset="0"/>
                          </a:rPr>
                          <m:t>𝑈</m:t>
                        </m:r>
                      </m:sub>
                    </m:sSub>
                    <m:r>
                      <a:rPr lang="en-US" altLang="zh-CN" sz="2800" b="0" i="1" smtClean="0">
                        <a:latin typeface="Cambria Math" panose="02040503050406030204" pitchFamily="18" charset="0"/>
                      </a:rPr>
                      <m:t>=(</m:t>
                    </m:r>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𝐸</m:t>
                        </m:r>
                      </m:num>
                      <m:den>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den>
                    </m:f>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𝛽</m:t>
                        </m:r>
                      </m:e>
                      <m:sub>
                        <m:r>
                          <a:rPr lang="en-US" altLang="zh-CN" sz="2800" i="1">
                            <a:latin typeface="Cambria Math" panose="02040503050406030204" pitchFamily="18" charset="0"/>
                          </a:rPr>
                          <m:t>𝐸</m:t>
                        </m:r>
                      </m:sub>
                    </m:sSub>
                    <m:r>
                      <a:rPr lang="en-US" altLang="zh-CN" sz="2800" b="0" i="1" smtClean="0">
                        <a:latin typeface="Cambria Math" panose="02040503050406030204" pitchFamily="18" charset="0"/>
                      </a:rPr>
                      <m:t>+(</m:t>
                    </m:r>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𝐷</m:t>
                        </m:r>
                      </m:num>
                      <m:den>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den>
                    </m:f>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𝛽</m:t>
                        </m:r>
                      </m:e>
                      <m:sub>
                        <m:r>
                          <a:rPr lang="en-US" altLang="zh-CN" sz="2800" i="1">
                            <a:latin typeface="Cambria Math" panose="02040503050406030204" pitchFamily="18" charset="0"/>
                          </a:rPr>
                          <m:t>𝐷</m:t>
                        </m:r>
                      </m:sub>
                    </m:sSub>
                  </m:oMath>
                </a14:m>
                <a:endParaRPr lang="en-US" altLang="zh-CN" sz="2800" dirty="0"/>
              </a:p>
              <a:p>
                <a:endParaRPr lang="en-US" altLang="zh-CN" sz="1400" dirty="0"/>
              </a:p>
              <a:p>
                <a:r>
                  <a:rPr lang="zh-CN" altLang="en-US" sz="2800" dirty="0"/>
                  <a:t>整理得：</a:t>
                </a:r>
                <a:r>
                  <a:rPr lang="en-US" altLang="zh-CN" sz="2800" dirty="0"/>
                  <a:t>			    </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𝛽</m:t>
                        </m:r>
                      </m:e>
                      <m:sub>
                        <m:r>
                          <a:rPr lang="en-US" altLang="zh-CN" sz="2800" b="0" i="1" smtClean="0">
                            <a:solidFill>
                              <a:srgbClr val="FF0000"/>
                            </a:solidFill>
                            <a:latin typeface="Cambria Math" panose="02040503050406030204" pitchFamily="18" charset="0"/>
                          </a:rPr>
                          <m:t>𝐸</m:t>
                        </m:r>
                      </m:sub>
                    </m:sSub>
                    <m:r>
                      <a:rPr lang="en-US" altLang="zh-CN" sz="2800" b="0" i="1" smtClean="0">
                        <a:solidFill>
                          <a:srgbClr val="FF0000"/>
                        </a:solidFill>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𝛽</m:t>
                        </m:r>
                      </m:e>
                      <m:sub>
                        <m:r>
                          <a:rPr lang="en-US" altLang="zh-CN" sz="2800" b="0" i="1" smtClean="0">
                            <a:solidFill>
                              <a:srgbClr val="FF0000"/>
                            </a:solidFill>
                            <a:latin typeface="Cambria Math" panose="02040503050406030204" pitchFamily="18" charset="0"/>
                          </a:rPr>
                          <m:t>𝑈</m:t>
                        </m:r>
                      </m:sub>
                    </m:sSub>
                    <m:r>
                      <a:rPr lang="en-US" altLang="zh-CN" sz="2800" b="0" i="1" smtClean="0">
                        <a:solidFill>
                          <a:srgbClr val="FF0000"/>
                        </a:solidFill>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rPr>
                          <m:t>𝐷</m:t>
                        </m:r>
                      </m:num>
                      <m:den>
                        <m:r>
                          <a:rPr lang="en-US" altLang="zh-CN" sz="2800" b="0" i="1" smtClean="0">
                            <a:solidFill>
                              <a:srgbClr val="FF0000"/>
                            </a:solidFill>
                            <a:latin typeface="Cambria Math" panose="02040503050406030204" pitchFamily="18" charset="0"/>
                          </a:rPr>
                          <m:t>𝐸</m:t>
                        </m:r>
                      </m:den>
                    </m:f>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𝛽</m:t>
                        </m:r>
                      </m:e>
                      <m:sub>
                        <m:r>
                          <a:rPr lang="en-US" altLang="zh-CN" sz="2800" i="1">
                            <a:solidFill>
                              <a:srgbClr val="FF0000"/>
                            </a:solidFill>
                            <a:latin typeface="Cambria Math" panose="02040503050406030204" pitchFamily="18" charset="0"/>
                          </a:rPr>
                          <m:t>𝑈</m:t>
                        </m:r>
                      </m:sub>
                    </m:sSub>
                    <m:r>
                      <a:rPr lang="en-US" altLang="zh-CN" sz="2800" b="0" i="1" smtClean="0">
                        <a:solidFill>
                          <a:srgbClr val="FF0000"/>
                        </a:solidFill>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𝛽</m:t>
                        </m:r>
                      </m:e>
                      <m:sub>
                        <m:r>
                          <a:rPr lang="en-US" altLang="zh-CN" sz="2800" b="0" i="1" smtClean="0">
                            <a:solidFill>
                              <a:srgbClr val="FF0000"/>
                            </a:solidFill>
                            <a:latin typeface="Cambria Math" panose="02040503050406030204" pitchFamily="18" charset="0"/>
                          </a:rPr>
                          <m:t>𝐷</m:t>
                        </m:r>
                      </m:sub>
                    </m:sSub>
                    <m:r>
                      <a:rPr lang="en-US" altLang="zh-CN" sz="2800" b="0" i="1" smtClean="0">
                        <a:solidFill>
                          <a:srgbClr val="FF0000"/>
                        </a:solidFill>
                        <a:latin typeface="Cambria Math" panose="02040503050406030204" pitchFamily="18" charset="0"/>
                      </a:rPr>
                      <m:t>)</m:t>
                    </m:r>
                  </m:oMath>
                </a14:m>
                <a:endParaRPr lang="en-US" altLang="zh-CN" sz="2800" dirty="0"/>
              </a:p>
            </p:txBody>
          </p:sp>
        </mc:Choice>
        <mc:Fallback xmlns="">
          <p:sp>
            <p:nvSpPr>
              <p:cNvPr id="2" name="文本框 1">
                <a:extLst>
                  <a:ext uri="{FF2B5EF4-FFF2-40B4-BE49-F238E27FC236}">
                    <a16:creationId xmlns:a16="http://schemas.microsoft.com/office/drawing/2014/main" id="{6227CBCC-E1FC-3791-D449-E66D35B0898B}"/>
                  </a:ext>
                </a:extLst>
              </p:cNvPr>
              <p:cNvSpPr txBox="1">
                <a:spLocks noRot="1" noChangeAspect="1" noMove="1" noResize="1" noEditPoints="1" noAdjustHandles="1" noChangeArrowheads="1" noChangeShapeType="1" noTextEdit="1"/>
              </p:cNvSpPr>
              <p:nvPr/>
            </p:nvSpPr>
            <p:spPr>
              <a:xfrm>
                <a:off x="269674" y="1109455"/>
                <a:ext cx="11652652" cy="5069978"/>
              </a:xfrm>
              <a:prstGeom prst="rect">
                <a:avLst/>
              </a:prstGeom>
              <a:blipFill>
                <a:blip r:embed="rId3"/>
                <a:stretch>
                  <a:fillRect l="-1046" r="-3347" b="-6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9712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413D8F7-960A-4AC0-8E95-15FB87233B1B}"/>
              </a:ext>
            </a:extLst>
          </p:cNvPr>
          <p:cNvGrpSpPr/>
          <p:nvPr/>
        </p:nvGrpSpPr>
        <p:grpSpPr>
          <a:xfrm>
            <a:off x="541532" y="456537"/>
            <a:ext cx="2160513" cy="1360772"/>
            <a:chOff x="373605" y="283629"/>
            <a:chExt cx="2160513" cy="1360772"/>
          </a:xfrm>
        </p:grpSpPr>
        <p:sp>
          <p:nvSpPr>
            <p:cNvPr id="5" name="TextBox 4"/>
            <p:cNvSpPr txBox="1"/>
            <p:nvPr/>
          </p:nvSpPr>
          <p:spPr bwMode="auto">
            <a:xfrm>
              <a:off x="373605" y="283629"/>
              <a:ext cx="1563876" cy="943776"/>
            </a:xfrm>
            <a:prstGeom prst="rect">
              <a:avLst/>
            </a:prstGeom>
            <a:noFill/>
          </p:spPr>
          <p:txBody>
            <a:bodyPr wrap="none" lIns="121913" tIns="60956" rIns="121913" bIns="60956">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zh-CN" altLang="en-US" sz="5333" b="0" i="0" u="none" strike="noStrike" kern="0" cap="none" spc="-200" normalizeH="0" baseline="0" noProof="0" dirty="0">
                  <a:ln w="1905">
                    <a:noFill/>
                  </a:ln>
                  <a:solidFill>
                    <a:srgbClr val="FF0000"/>
                  </a:solidFill>
                  <a:effectLst/>
                  <a:uLnTx/>
                  <a:uFillTx/>
                  <a:latin typeface="字魂35号-经典雅黑" panose="02000000000000000000" pitchFamily="2" charset="-122"/>
                  <a:ea typeface="字魂35号-经典雅黑" panose="02000000000000000000" pitchFamily="2" charset="-122"/>
                </a:rPr>
                <a:t>目录</a:t>
              </a:r>
            </a:p>
          </p:txBody>
        </p:sp>
        <p:sp>
          <p:nvSpPr>
            <p:cNvPr id="6" name="TextBox 5"/>
            <p:cNvSpPr txBox="1"/>
            <p:nvPr/>
          </p:nvSpPr>
          <p:spPr bwMode="auto">
            <a:xfrm>
              <a:off x="373605" y="1110865"/>
              <a:ext cx="2160513" cy="533536"/>
            </a:xfrm>
            <a:prstGeom prst="rect">
              <a:avLst/>
            </a:prstGeom>
            <a:noFill/>
          </p:spPr>
          <p:txBody>
            <a:bodyPr wrap="none" lIns="121913" tIns="60956" rIns="121913" bIns="60956">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rPr>
                <a:t>CONTENTS</a:t>
              </a:r>
              <a:endParaRPr kumimoji="0" lang="zh-CN" altLang="en-US"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endParaRPr>
            </a:p>
          </p:txBody>
        </p:sp>
      </p:grpSp>
      <p:grpSp>
        <p:nvGrpSpPr>
          <p:cNvPr id="7" name="组合 6">
            <a:extLst>
              <a:ext uri="{FF2B5EF4-FFF2-40B4-BE49-F238E27FC236}">
                <a16:creationId xmlns:a16="http://schemas.microsoft.com/office/drawing/2014/main" id="{59EB2A67-FD74-4134-96C9-17CE246D7E2D}"/>
              </a:ext>
            </a:extLst>
          </p:cNvPr>
          <p:cNvGrpSpPr/>
          <p:nvPr/>
        </p:nvGrpSpPr>
        <p:grpSpPr>
          <a:xfrm>
            <a:off x="3984059" y="1936024"/>
            <a:ext cx="3804218" cy="687948"/>
            <a:chOff x="3993858" y="1478759"/>
            <a:chExt cx="3804218" cy="687948"/>
          </a:xfrm>
        </p:grpSpPr>
        <p:sp>
          <p:nvSpPr>
            <p:cNvPr id="8" name="TextBox 7"/>
            <p:cNvSpPr txBox="1"/>
            <p:nvPr/>
          </p:nvSpPr>
          <p:spPr bwMode="auto">
            <a:xfrm>
              <a:off x="4781880" y="1478759"/>
              <a:ext cx="301619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预习内容检测</a:t>
              </a:r>
            </a:p>
          </p:txBody>
        </p:sp>
        <p:sp>
          <p:nvSpPr>
            <p:cNvPr id="16" name="TextBox 15"/>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01</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9" name="组合 8">
            <a:extLst>
              <a:ext uri="{FF2B5EF4-FFF2-40B4-BE49-F238E27FC236}">
                <a16:creationId xmlns:a16="http://schemas.microsoft.com/office/drawing/2014/main" id="{B0993134-6BA1-4CAA-BE6F-9ED07F69EAE4}"/>
              </a:ext>
            </a:extLst>
          </p:cNvPr>
          <p:cNvGrpSpPr/>
          <p:nvPr/>
        </p:nvGrpSpPr>
        <p:grpSpPr>
          <a:xfrm>
            <a:off x="3984059" y="4641446"/>
            <a:ext cx="5650878" cy="687948"/>
            <a:chOff x="3993858" y="1478759"/>
            <a:chExt cx="5650878" cy="687948"/>
          </a:xfrm>
        </p:grpSpPr>
        <p:sp>
          <p:nvSpPr>
            <p:cNvPr id="10" name="TextBox 7">
              <a:extLst>
                <a:ext uri="{FF2B5EF4-FFF2-40B4-BE49-F238E27FC236}">
                  <a16:creationId xmlns:a16="http://schemas.microsoft.com/office/drawing/2014/main" id="{16D0D477-A10D-433A-B7A5-E7B2E1FC00E7}"/>
                </a:ext>
              </a:extLst>
            </p:cNvPr>
            <p:cNvSpPr txBox="1"/>
            <p:nvPr/>
          </p:nvSpPr>
          <p:spPr bwMode="auto">
            <a:xfrm>
              <a:off x="4781880" y="1478759"/>
              <a:ext cx="486285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财务困境与管理者激励</a:t>
              </a:r>
            </a:p>
          </p:txBody>
        </p:sp>
        <p:sp>
          <p:nvSpPr>
            <p:cNvPr id="11" name="TextBox 15">
              <a:extLst>
                <a:ext uri="{FF2B5EF4-FFF2-40B4-BE49-F238E27FC236}">
                  <a16:creationId xmlns:a16="http://schemas.microsoft.com/office/drawing/2014/main" id="{07F95305-64C8-49AD-933E-AAE07008E9C0}"/>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04</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2" name="组合 11">
            <a:extLst>
              <a:ext uri="{FF2B5EF4-FFF2-40B4-BE49-F238E27FC236}">
                <a16:creationId xmlns:a16="http://schemas.microsoft.com/office/drawing/2014/main" id="{C46034B8-7673-466E-8778-FD4D5DE3443F}"/>
              </a:ext>
            </a:extLst>
          </p:cNvPr>
          <p:cNvGrpSpPr/>
          <p:nvPr/>
        </p:nvGrpSpPr>
        <p:grpSpPr>
          <a:xfrm>
            <a:off x="3984059" y="3739638"/>
            <a:ext cx="2858446" cy="687948"/>
            <a:chOff x="3993858" y="1478759"/>
            <a:chExt cx="2858446" cy="687948"/>
          </a:xfrm>
        </p:grpSpPr>
        <p:sp>
          <p:nvSpPr>
            <p:cNvPr id="13" name="TextBox 7">
              <a:extLst>
                <a:ext uri="{FF2B5EF4-FFF2-40B4-BE49-F238E27FC236}">
                  <a16:creationId xmlns:a16="http://schemas.microsoft.com/office/drawing/2014/main" id="{7CC42332-8B64-4D97-AD3A-BE45A6D60B5D}"/>
                </a:ext>
              </a:extLst>
            </p:cNvPr>
            <p:cNvSpPr txBox="1"/>
            <p:nvPr/>
          </p:nvSpPr>
          <p:spPr bwMode="auto">
            <a:xfrm>
              <a:off x="4781880" y="1478759"/>
              <a:ext cx="2070424"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en-US" altLang="zh-CN"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MM</a:t>
              </a: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定理</a:t>
              </a:r>
            </a:p>
          </p:txBody>
        </p:sp>
        <p:sp>
          <p:nvSpPr>
            <p:cNvPr id="14" name="TextBox 15">
              <a:extLst>
                <a:ext uri="{FF2B5EF4-FFF2-40B4-BE49-F238E27FC236}">
                  <a16:creationId xmlns:a16="http://schemas.microsoft.com/office/drawing/2014/main" id="{41B904F7-B254-411A-8567-584F0C1C779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03</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5" name="组合 14">
            <a:extLst>
              <a:ext uri="{FF2B5EF4-FFF2-40B4-BE49-F238E27FC236}">
                <a16:creationId xmlns:a16="http://schemas.microsoft.com/office/drawing/2014/main" id="{5B065390-BFB3-488F-A964-001B9F81E8F9}"/>
              </a:ext>
            </a:extLst>
          </p:cNvPr>
          <p:cNvGrpSpPr/>
          <p:nvPr/>
        </p:nvGrpSpPr>
        <p:grpSpPr>
          <a:xfrm>
            <a:off x="3984059" y="2837831"/>
            <a:ext cx="6574207" cy="687948"/>
            <a:chOff x="3993858" y="1478759"/>
            <a:chExt cx="6574207" cy="687948"/>
          </a:xfrm>
        </p:grpSpPr>
        <p:sp>
          <p:nvSpPr>
            <p:cNvPr id="17" name="TextBox 7">
              <a:extLst>
                <a:ext uri="{FF2B5EF4-FFF2-40B4-BE49-F238E27FC236}">
                  <a16:creationId xmlns:a16="http://schemas.microsoft.com/office/drawing/2014/main" id="{7F4CA2E9-F045-408D-A721-621A60E5D770}"/>
                </a:ext>
              </a:extLst>
            </p:cNvPr>
            <p:cNvSpPr txBox="1"/>
            <p:nvPr/>
          </p:nvSpPr>
          <p:spPr bwMode="auto">
            <a:xfrm>
              <a:off x="4781880" y="1478759"/>
              <a:ext cx="5786185"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投资者行为与资本市场效率</a:t>
              </a:r>
            </a:p>
          </p:txBody>
        </p:sp>
        <p:sp>
          <p:nvSpPr>
            <p:cNvPr id="18" name="TextBox 15">
              <a:extLst>
                <a:ext uri="{FF2B5EF4-FFF2-40B4-BE49-F238E27FC236}">
                  <a16:creationId xmlns:a16="http://schemas.microsoft.com/office/drawing/2014/main" id="{F83E54A8-CA77-4B59-ACF8-87E1D880BBC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02</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spTree>
    <p:extLst>
      <p:ext uri="{BB962C8B-B14F-4D97-AF65-F5344CB8AC3E}">
        <p14:creationId xmlns:p14="http://schemas.microsoft.com/office/powerpoint/2010/main" val="2110673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800791" y="250621"/>
            <a:ext cx="2018501"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无税</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MM</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定理</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D5A9B60-B830-7069-C830-792010305D66}"/>
                  </a:ext>
                </a:extLst>
              </p:cNvPr>
              <p:cNvSpPr txBox="1"/>
              <p:nvPr/>
            </p:nvSpPr>
            <p:spPr>
              <a:xfrm>
                <a:off x="2199484" y="1047861"/>
                <a:ext cx="7793031" cy="523220"/>
              </a:xfrm>
              <a:prstGeom prst="rect">
                <a:avLst/>
              </a:prstGeom>
              <a:noFill/>
            </p:spPr>
            <p:txBody>
              <a:bodyPr wrap="none" rtlCol="0">
                <a:spAutoFit/>
              </a:bodyPr>
              <a:lstStyle/>
              <a:p>
                <a:r>
                  <a:rPr lang="zh-CN" altLang="en-US" sz="2800" dirty="0"/>
                  <a:t>在完美资本市场中，没有税负：</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b="0" i="0"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𝑤𝑎𝑐𝑐</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𝐴</m:t>
                        </m:r>
                      </m:sub>
                    </m:sSub>
                  </m:oMath>
                </a14:m>
                <a:endParaRPr lang="zh-CN" altLang="en-US" sz="2800" dirty="0"/>
              </a:p>
            </p:txBody>
          </p:sp>
        </mc:Choice>
        <mc:Fallback xmlns="">
          <p:sp>
            <p:nvSpPr>
              <p:cNvPr id="2" name="文本框 1">
                <a:extLst>
                  <a:ext uri="{FF2B5EF4-FFF2-40B4-BE49-F238E27FC236}">
                    <a16:creationId xmlns:a16="http://schemas.microsoft.com/office/drawing/2014/main" id="{7D5A9B60-B830-7069-C830-792010305D66}"/>
                  </a:ext>
                </a:extLst>
              </p:cNvPr>
              <p:cNvSpPr txBox="1">
                <a:spLocks noRot="1" noChangeAspect="1" noMove="1" noResize="1" noEditPoints="1" noAdjustHandles="1" noChangeArrowheads="1" noChangeShapeType="1" noTextEdit="1"/>
              </p:cNvSpPr>
              <p:nvPr/>
            </p:nvSpPr>
            <p:spPr>
              <a:xfrm>
                <a:off x="2199484" y="1047861"/>
                <a:ext cx="7793031" cy="523220"/>
              </a:xfrm>
              <a:prstGeom prst="rect">
                <a:avLst/>
              </a:prstGeom>
              <a:blipFill>
                <a:blip r:embed="rId3"/>
                <a:stretch>
                  <a:fillRect l="-1643" t="-12791" b="-3139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7DE44BDE-49F7-5097-E57E-AA7075BDC763}"/>
              </a:ext>
            </a:extLst>
          </p:cNvPr>
          <p:cNvPicPr>
            <a:picLocks noChangeAspect="1"/>
          </p:cNvPicPr>
          <p:nvPr/>
        </p:nvPicPr>
        <p:blipFill>
          <a:blip r:embed="rId4"/>
          <a:stretch>
            <a:fillRect/>
          </a:stretch>
        </p:blipFill>
        <p:spPr>
          <a:xfrm>
            <a:off x="2165336" y="1850524"/>
            <a:ext cx="7861329" cy="4756855"/>
          </a:xfrm>
          <a:prstGeom prst="rect">
            <a:avLst/>
          </a:prstGeom>
        </p:spPr>
      </p:pic>
    </p:spTree>
    <p:extLst>
      <p:ext uri="{BB962C8B-B14F-4D97-AF65-F5344CB8AC3E}">
        <p14:creationId xmlns:p14="http://schemas.microsoft.com/office/powerpoint/2010/main" val="3979946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0"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12430654-E8DE-3655-7D5A-004B99E0473E}"/>
              </a:ext>
            </a:extLst>
          </p:cNvPr>
          <p:cNvSpPr txBox="1"/>
          <p:nvPr/>
        </p:nvSpPr>
        <p:spPr>
          <a:xfrm>
            <a:off x="551329" y="940285"/>
            <a:ext cx="11089342" cy="5478423"/>
          </a:xfrm>
          <a:prstGeom prst="rect">
            <a:avLst/>
          </a:prstGeom>
          <a:noFill/>
        </p:spPr>
        <p:txBody>
          <a:bodyPr wrap="square" rtlCol="0">
            <a:spAutoFit/>
          </a:bodyPr>
          <a:lstStyle/>
          <a:p>
            <a:pPr algn="l"/>
            <a:r>
              <a:rPr lang="zh-CN" altLang="en-US" sz="2800" dirty="0"/>
              <a:t>例题：课本</a:t>
            </a:r>
            <a:r>
              <a:rPr lang="en-US" altLang="zh-CN" sz="2800" dirty="0"/>
              <a:t>P466</a:t>
            </a:r>
            <a:r>
              <a:rPr lang="zh-CN" altLang="en-US" sz="2800" dirty="0"/>
              <a:t>例</a:t>
            </a:r>
            <a:r>
              <a:rPr lang="en-US" altLang="zh-CN" sz="2800" dirty="0"/>
              <a:t>14.5</a:t>
            </a:r>
            <a:r>
              <a:rPr lang="zh-CN" altLang="en-US" sz="2800" dirty="0"/>
              <a:t>改编</a:t>
            </a:r>
            <a:endParaRPr lang="en-US" altLang="zh-CN" sz="2800" dirty="0"/>
          </a:p>
          <a:p>
            <a:pPr algn="l"/>
            <a:endParaRPr lang="en-US" altLang="zh-CN" sz="1400" dirty="0"/>
          </a:p>
          <a:p>
            <a:pPr algn="l"/>
            <a:r>
              <a:rPr lang="en-US" altLang="zh-CN" sz="2800" dirty="0"/>
              <a:t>A</a:t>
            </a:r>
            <a:r>
              <a:rPr lang="zh-CN" altLang="en-US" sz="2800" dirty="0"/>
              <a:t>公司以市值计算的债务股权比率为</a:t>
            </a:r>
            <a:r>
              <a:rPr lang="en-US" altLang="zh-CN" sz="2800" dirty="0"/>
              <a:t>2</a:t>
            </a:r>
            <a:r>
              <a:rPr lang="zh-CN" altLang="en-US" sz="2800" dirty="0"/>
              <a:t>，目前公司的债务资本成本为</a:t>
            </a:r>
            <a:r>
              <a:rPr lang="en-US" altLang="zh-CN" sz="2800" dirty="0"/>
              <a:t>6%</a:t>
            </a:r>
            <a:r>
              <a:rPr lang="zh-CN" altLang="en-US" sz="2800" dirty="0"/>
              <a:t>，股权资本成本为</a:t>
            </a:r>
            <a:r>
              <a:rPr lang="en-US" altLang="zh-CN" sz="2800" dirty="0"/>
              <a:t>12%</a:t>
            </a:r>
            <a:r>
              <a:rPr lang="zh-CN" altLang="en-US" sz="2800" dirty="0"/>
              <a:t>。公司将要发行股票并用筹集到的资金偿还债务，使得公司的债务股权比率下降到</a:t>
            </a:r>
            <a:r>
              <a:rPr lang="en-US" altLang="zh-CN" sz="2800" dirty="0"/>
              <a:t>1</a:t>
            </a:r>
            <a:r>
              <a:rPr lang="zh-CN" altLang="en-US" sz="2800" dirty="0"/>
              <a:t>并在之后维持不变，同时公司的债务资本成本下降到</a:t>
            </a:r>
            <a:r>
              <a:rPr lang="en-US" altLang="zh-CN" sz="2800" dirty="0"/>
              <a:t>5%</a:t>
            </a:r>
            <a:r>
              <a:rPr lang="zh-CN" altLang="en-US" sz="2800" dirty="0"/>
              <a:t>，假设在完美资本市场中。</a:t>
            </a:r>
            <a:endParaRPr lang="en-US" altLang="zh-CN" sz="2800" dirty="0"/>
          </a:p>
          <a:p>
            <a:pPr algn="l"/>
            <a:r>
              <a:rPr lang="zh-CN" altLang="en-US" sz="2800" dirty="0"/>
              <a:t>（</a:t>
            </a:r>
            <a:r>
              <a:rPr lang="en-US" altLang="zh-CN" sz="2800" dirty="0"/>
              <a:t>1</a:t>
            </a:r>
            <a:r>
              <a:rPr lang="zh-CN" altLang="en-US" sz="2800" dirty="0"/>
              <a:t>）这项交易对公司的股权资本成本和</a:t>
            </a:r>
            <a:r>
              <a:rPr lang="en-US" altLang="zh-CN" sz="2800" dirty="0"/>
              <a:t>WACC</a:t>
            </a:r>
            <a:r>
              <a:rPr lang="zh-CN" altLang="en-US" sz="2800" dirty="0"/>
              <a:t>有什么影响？</a:t>
            </a:r>
            <a:endParaRPr lang="en-US" altLang="zh-CN" sz="2800" dirty="0"/>
          </a:p>
          <a:p>
            <a:r>
              <a:rPr lang="zh-CN" altLang="en-US" sz="2800" dirty="0"/>
              <a:t>（</a:t>
            </a:r>
            <a:r>
              <a:rPr lang="en-US" altLang="zh-CN" sz="2800" dirty="0"/>
              <a:t>2</a:t>
            </a:r>
            <a:r>
              <a:rPr lang="zh-CN" altLang="en-US" sz="2800" dirty="0"/>
              <a:t>）如果公司发行更多的股票完全清偿其债务，对公司的股权资本成本和</a:t>
            </a:r>
            <a:r>
              <a:rPr lang="en-US" altLang="zh-CN" sz="2800" dirty="0"/>
              <a:t>WACC</a:t>
            </a:r>
            <a:r>
              <a:rPr lang="zh-CN" altLang="en-US" sz="2800" dirty="0"/>
              <a:t>有什么影响？</a:t>
            </a:r>
            <a:endParaRPr lang="en-US" altLang="zh-CN" sz="2800" dirty="0"/>
          </a:p>
          <a:p>
            <a:r>
              <a:rPr lang="zh-CN" altLang="en-US" sz="2800" dirty="0"/>
              <a:t>（</a:t>
            </a:r>
            <a:r>
              <a:rPr lang="en-US" altLang="zh-CN" sz="2800" dirty="0"/>
              <a:t>3</a:t>
            </a:r>
            <a:r>
              <a:rPr lang="zh-CN" altLang="en-US" sz="2800" dirty="0"/>
              <a:t>）若公司考虑借入更多债务，使得债务股权比率上升到</a:t>
            </a:r>
            <a:r>
              <a:rPr lang="en-US" altLang="zh-CN" sz="2800" dirty="0"/>
              <a:t>3</a:t>
            </a:r>
            <a:r>
              <a:rPr lang="zh-CN" altLang="en-US" sz="2800" dirty="0"/>
              <a:t>并在之后维持不变，若此时债务资本成本上升到</a:t>
            </a:r>
            <a:r>
              <a:rPr lang="en-US" altLang="zh-CN" sz="2800" dirty="0"/>
              <a:t>6.5%</a:t>
            </a:r>
            <a:r>
              <a:rPr lang="zh-CN" altLang="en-US" sz="2800" dirty="0"/>
              <a:t>，对公司的股权资本成本和</a:t>
            </a:r>
            <a:r>
              <a:rPr lang="en-US" altLang="zh-CN" sz="2800" dirty="0"/>
              <a:t>WACC</a:t>
            </a:r>
            <a:r>
              <a:rPr lang="zh-CN" altLang="en-US" sz="2800" dirty="0"/>
              <a:t>有什么影响？</a:t>
            </a:r>
            <a:endParaRPr lang="en-US" altLang="zh-CN" sz="2800" dirty="0"/>
          </a:p>
          <a:p>
            <a:pPr algn="l"/>
            <a:r>
              <a:rPr lang="zh-CN" altLang="en-US" sz="2800" dirty="0"/>
              <a:t>（</a:t>
            </a:r>
            <a:r>
              <a:rPr lang="en-US" altLang="zh-CN" sz="2800" dirty="0"/>
              <a:t>4</a:t>
            </a:r>
            <a:r>
              <a:rPr lang="zh-CN" altLang="en-US" sz="2800" dirty="0"/>
              <a:t>）在上述三问中改变公司的资本结构，对于公司价值有无影响？</a:t>
            </a:r>
          </a:p>
        </p:txBody>
      </p:sp>
    </p:spTree>
    <p:extLst>
      <p:ext uri="{BB962C8B-B14F-4D97-AF65-F5344CB8AC3E}">
        <p14:creationId xmlns:p14="http://schemas.microsoft.com/office/powerpoint/2010/main" val="3019222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29"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导论</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CAEBD67-EAD0-8314-0199-314C5933CD0D}"/>
                  </a:ext>
                </a:extLst>
              </p:cNvPr>
              <p:cNvSpPr txBox="1"/>
              <p:nvPr/>
            </p:nvSpPr>
            <p:spPr>
              <a:xfrm>
                <a:off x="394448" y="1264024"/>
                <a:ext cx="11403104" cy="4564326"/>
              </a:xfrm>
              <a:prstGeom prst="rect">
                <a:avLst/>
              </a:prstGeom>
              <a:noFill/>
            </p:spPr>
            <p:txBody>
              <a:bodyPr wrap="square" rtlCol="0">
                <a:spAutoFit/>
              </a:bodyPr>
              <a:lstStyle/>
              <a:p>
                <a:pPr algn="l"/>
                <a:r>
                  <a:rPr lang="zh-CN" altLang="en-US" sz="2800" dirty="0"/>
                  <a:t>答案：</a:t>
                </a:r>
                <a:endParaRPr lang="en-US" altLang="zh-CN" sz="2800" dirty="0"/>
              </a:p>
              <a:p>
                <a:r>
                  <a:rPr lang="zh-CN" altLang="en-US" sz="2800" dirty="0"/>
                  <a:t>（</a:t>
                </a:r>
                <a:r>
                  <a:rPr lang="en-US" altLang="zh-CN" sz="2800" dirty="0"/>
                  <a:t>1</a:t>
                </a:r>
                <a:r>
                  <a:rPr lang="zh-CN" altLang="en-US" sz="2800" dirty="0"/>
                  <a:t>）</a:t>
                </a:r>
                <a:r>
                  <a:rPr lang="zh-CN" altLang="en-US" sz="2800" i="0" dirty="0">
                    <a:latin typeface="+mn-ea"/>
                  </a:rPr>
                  <a:t>根据</a:t>
                </a:r>
                <a:r>
                  <a:rPr lang="en-US" altLang="zh-CN" sz="2800" b="0" i="0" dirty="0">
                    <a:latin typeface="+mn-ea"/>
                  </a:rPr>
                  <a:t>MM</a:t>
                </a:r>
                <a:r>
                  <a:rPr lang="zh-CN" altLang="en-US" sz="2800" i="0" dirty="0">
                    <a:latin typeface="+mn-ea"/>
                  </a:rPr>
                  <a:t>定理</a:t>
                </a:r>
                <a:r>
                  <a:rPr lang="zh-CN" altLang="en-US" sz="2800" i="0" dirty="0">
                    <a:latin typeface="+mj-lt"/>
                  </a:rPr>
                  <a:t>，在完美市场中加权资本成本保持不变：</a:t>
                </a:r>
                <a:endParaRPr lang="en-US" altLang="zh-CN" sz="2800" i="0" dirty="0">
                  <a:latin typeface="+mj-lt"/>
                </a:endParaRPr>
              </a:p>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𝑤𝑎𝑐𝑐</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𝐸</m:t>
                          </m:r>
                        </m:num>
                        <m:den>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den>
                      </m:f>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𝐸</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𝐷</m:t>
                          </m:r>
                        </m:num>
                        <m:den>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den>
                      </m:f>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𝐷</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1+2</m:t>
                          </m:r>
                        </m:den>
                      </m:f>
                      <m:r>
                        <a:rPr lang="en-US" altLang="zh-CN" sz="2800" b="0" i="1" smtClean="0">
                          <a:latin typeface="Cambria Math" panose="02040503050406030204" pitchFamily="18" charset="0"/>
                          <a:ea typeface="Cambria Math" panose="02040503050406030204" pitchFamily="18" charset="0"/>
                        </a:rPr>
                        <m:t>×12%+</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2</m:t>
                          </m:r>
                        </m:num>
                        <m:den>
                          <m:r>
                            <a:rPr lang="en-US" altLang="zh-CN" sz="2800" b="0" i="1" smtClean="0">
                              <a:latin typeface="Cambria Math" panose="02040503050406030204" pitchFamily="18" charset="0"/>
                            </a:rPr>
                            <m:t>1+2</m:t>
                          </m:r>
                        </m:den>
                      </m:f>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6</m:t>
                      </m:r>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=8%</m:t>
                      </m:r>
                    </m:oMath>
                  </m:oMathPara>
                </a14:m>
                <a:endParaRPr lang="en-US" altLang="zh-CN" sz="2800" dirty="0"/>
              </a:p>
              <a:p>
                <a:pPr/>
                <a14:m>
                  <m:oMathPara xmlns:m="http://schemas.openxmlformats.org/officeDocument/2006/math">
                    <m:oMathParaPr>
                      <m:jc m:val="centerGroup"/>
                    </m:oMathParaPr>
                    <m:oMath xmlns:m="http://schemas.openxmlformats.org/officeDocument/2006/math">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𝐸</m:t>
                          </m:r>
                        </m:sub>
                        <m:sup>
                          <m:r>
                            <a:rPr lang="en-US" altLang="zh-CN" sz="2800" b="0" i="1" smtClean="0">
                              <a:latin typeface="Cambria Math" panose="02040503050406030204" pitchFamily="18" charset="0"/>
                            </a:rPr>
                            <m:t>′</m:t>
                          </m:r>
                        </m:sup>
                      </m:sSubSup>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𝐷</m:t>
                              </m:r>
                            </m:e>
                            <m:sup>
                              <m:r>
                                <a:rPr lang="en-US" altLang="zh-CN" sz="2800" b="0" i="1" smtClean="0">
                                  <a:latin typeface="Cambria Math" panose="02040503050406030204" pitchFamily="18" charset="0"/>
                                </a:rPr>
                                <m:t>′</m:t>
                              </m:r>
                            </m:sup>
                          </m:sSup>
                        </m:num>
                        <m:den>
                          <m:sSup>
                            <m:sSupPr>
                              <m:ctrlPr>
                                <a:rPr lang="en-US" altLang="zh-CN" sz="2800" i="1">
                                  <a:latin typeface="Cambria Math" panose="02040503050406030204" pitchFamily="18" charset="0"/>
                                </a:rPr>
                              </m:ctrlPr>
                            </m:sSupPr>
                            <m:e>
                              <m:r>
                                <a:rPr lang="en-US" altLang="zh-CN" sz="2800" b="0" i="1" smtClean="0">
                                  <a:latin typeface="Cambria Math" panose="02040503050406030204" pitchFamily="18" charset="0"/>
                                </a:rPr>
                                <m:t>𝐸</m:t>
                              </m:r>
                            </m:e>
                            <m:sup>
                              <m:r>
                                <a:rPr lang="en-US" altLang="zh-CN" sz="2800" i="1">
                                  <a:latin typeface="Cambria Math" panose="02040503050406030204" pitchFamily="18" charset="0"/>
                                </a:rPr>
                                <m:t>′</m:t>
                              </m:r>
                            </m:sup>
                          </m:sSup>
                        </m:den>
                      </m:f>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b="0" i="1" smtClean="0">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𝐷</m:t>
                              </m:r>
                            </m:sub>
                            <m:sup>
                              <m:r>
                                <a:rPr lang="en-US" altLang="zh-CN" sz="2800" i="1">
                                  <a:latin typeface="Cambria Math" panose="02040503050406030204" pitchFamily="18" charset="0"/>
                                </a:rPr>
                                <m:t>′</m:t>
                              </m:r>
                            </m:sup>
                          </m:sSubSup>
                        </m:e>
                      </m:d>
                      <m:r>
                        <a:rPr lang="en-US" altLang="zh-CN" sz="2800" b="0" i="1" smtClean="0">
                          <a:latin typeface="Cambria Math" panose="02040503050406030204" pitchFamily="18" charset="0"/>
                        </a:rPr>
                        <m:t>=8%+1</m:t>
                      </m:r>
                      <m:r>
                        <a:rPr lang="en-US" altLang="zh-CN" sz="2800" i="1">
                          <a:latin typeface="Cambria Math" panose="02040503050406030204" pitchFamily="18" charset="0"/>
                          <a:ea typeface="Cambria Math" panose="02040503050406030204" pitchFamily="18" charset="0"/>
                        </a:rPr>
                        <m:t>×</m:t>
                      </m:r>
                      <m:d>
                        <m:dPr>
                          <m:ctrlPr>
                            <a:rPr lang="en-US" altLang="zh-CN" sz="2800" b="0" i="1" smtClean="0">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rPr>
                            <m:t>8%</m:t>
                          </m:r>
                          <m:r>
                            <a:rPr lang="en-US" altLang="zh-CN" sz="2800" b="0" i="1" smtClean="0">
                              <a:latin typeface="Cambria Math" panose="02040503050406030204" pitchFamily="18" charset="0"/>
                            </a:rPr>
                            <m:t>−5%</m:t>
                          </m:r>
                        </m:e>
                      </m:d>
                      <m:r>
                        <a:rPr lang="en-US" altLang="zh-CN" sz="2800" b="0" i="1" smtClean="0">
                          <a:latin typeface="Cambria Math" panose="02040503050406030204" pitchFamily="18" charset="0"/>
                          <a:ea typeface="Cambria Math" panose="02040503050406030204" pitchFamily="18" charset="0"/>
                        </a:rPr>
                        <m:t>=11%</m:t>
                      </m:r>
                    </m:oMath>
                  </m:oMathPara>
                </a14:m>
                <a:endParaRPr lang="en-US" altLang="zh-CN" sz="2800" dirty="0"/>
              </a:p>
              <a:p>
                <a:r>
                  <a:rPr lang="zh-CN" altLang="en-US" sz="2800" dirty="0"/>
                  <a:t>（</a:t>
                </a:r>
                <a:r>
                  <a:rPr lang="en-US" altLang="zh-CN" sz="2800" dirty="0"/>
                  <a:t>2</a:t>
                </a:r>
                <a:r>
                  <a:rPr lang="zh-CN" altLang="en-US" sz="2800" dirty="0"/>
                  <a:t>）</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𝑤𝑎𝑐𝑐</m:t>
                        </m:r>
                      </m:sub>
                    </m:sSub>
                    <m:r>
                      <a:rPr lang="en-US" altLang="zh-CN" sz="2800" i="1">
                        <a:latin typeface="Cambria Math" panose="02040503050406030204" pitchFamily="18" charset="0"/>
                        <a:ea typeface="Cambria Math" panose="02040503050406030204" pitchFamily="18" charset="0"/>
                      </a:rPr>
                      <m:t>=8%</m:t>
                    </m:r>
                  </m:oMath>
                </a14:m>
                <a:r>
                  <a:rPr lang="zh-CN" altLang="en-US" sz="2800" dirty="0"/>
                  <a:t>，</a:t>
                </a:r>
                <a:r>
                  <a:rPr lang="en-US" altLang="zh-CN" sz="2800" dirty="0"/>
                  <a:t> </a:t>
                </a:r>
                <a14:m>
                  <m:oMath xmlns:m="http://schemas.openxmlformats.org/officeDocument/2006/math">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up>
                        <m:r>
                          <a:rPr lang="en-US" altLang="zh-CN" sz="2800" b="0" i="1" smtClean="0">
                            <a:latin typeface="Cambria Math" panose="02040503050406030204" pitchFamily="18" charset="0"/>
                          </a:rPr>
                          <m:t>′′</m:t>
                        </m:r>
                      </m:sup>
                    </m:sSubSup>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𝑤𝑎𝑐𝑐</m:t>
                        </m:r>
                      </m:sub>
                    </m:sSub>
                    <m:r>
                      <a:rPr lang="en-US" altLang="zh-CN" sz="2800" i="1">
                        <a:latin typeface="Cambria Math" panose="02040503050406030204" pitchFamily="18" charset="0"/>
                        <a:ea typeface="Cambria Math" panose="02040503050406030204" pitchFamily="18" charset="0"/>
                      </a:rPr>
                      <m:t>=8%</m:t>
                    </m:r>
                  </m:oMath>
                </a14:m>
                <a:endParaRPr lang="en-US" altLang="zh-CN" sz="2800" dirty="0"/>
              </a:p>
              <a:p>
                <a:r>
                  <a:rPr lang="zh-CN" altLang="en-US" sz="2800" dirty="0"/>
                  <a:t>（</a:t>
                </a:r>
                <a:r>
                  <a:rPr lang="en-US" altLang="zh-CN" sz="2800" dirty="0"/>
                  <a:t>3</a:t>
                </a:r>
                <a:r>
                  <a:rPr lang="zh-CN" altLang="en-US" sz="2800" dirty="0"/>
                  <a:t>）</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𝑤𝑎𝑐𝑐</m:t>
                        </m:r>
                      </m:sub>
                    </m:sSub>
                    <m:r>
                      <a:rPr lang="en-US" altLang="zh-CN" sz="2800" i="1">
                        <a:latin typeface="Cambria Math" panose="02040503050406030204" pitchFamily="18" charset="0"/>
                        <a:ea typeface="Cambria Math" panose="02040503050406030204" pitchFamily="18" charset="0"/>
                      </a:rPr>
                      <m:t>=8%</m:t>
                    </m:r>
                  </m:oMath>
                </a14:m>
                <a:r>
                  <a:rPr lang="zh-CN" altLang="en-US" sz="2800" dirty="0"/>
                  <a:t>，</a:t>
                </a:r>
                <a:r>
                  <a:rPr lang="en-US" altLang="zh-CN" sz="2800" dirty="0"/>
                  <a:t> </a:t>
                </a:r>
                <a14:m>
                  <m:oMath xmlns:m="http://schemas.openxmlformats.org/officeDocument/2006/math">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up>
                        <m:r>
                          <a:rPr lang="en-US" altLang="zh-CN" sz="2800" b="0" i="1" smtClean="0">
                            <a:latin typeface="Cambria Math" panose="02040503050406030204" pitchFamily="18" charset="0"/>
                          </a:rPr>
                          <m:t>′′′</m:t>
                        </m:r>
                      </m:sup>
                    </m:sSubSup>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𝐷</m:t>
                            </m:r>
                          </m:e>
                          <m:sup>
                            <m:r>
                              <a:rPr lang="en-US" altLang="zh-CN" sz="2800" i="1">
                                <a:latin typeface="Cambria Math" panose="02040503050406030204" pitchFamily="18" charset="0"/>
                              </a:rPr>
                              <m:t>′</m:t>
                            </m:r>
                            <m:r>
                              <a:rPr lang="en-US" altLang="zh-CN" sz="2800" b="0" i="1" smtClean="0">
                                <a:latin typeface="Cambria Math" panose="02040503050406030204" pitchFamily="18" charset="0"/>
                              </a:rPr>
                              <m:t>′′</m:t>
                            </m:r>
                          </m:sup>
                        </m:sSup>
                      </m:num>
                      <m:den>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𝐸</m:t>
                            </m:r>
                          </m:e>
                          <m:sup>
                            <m:r>
                              <a:rPr lang="en-US" altLang="zh-CN" sz="2800" i="1">
                                <a:latin typeface="Cambria Math" panose="02040503050406030204" pitchFamily="18" charset="0"/>
                              </a:rPr>
                              <m:t>′</m:t>
                            </m:r>
                            <m:r>
                              <a:rPr lang="en-US" altLang="zh-CN" sz="2800" b="0" i="1" smtClean="0">
                                <a:latin typeface="Cambria Math" panose="02040503050406030204" pitchFamily="18" charset="0"/>
                              </a:rPr>
                              <m:t>′′</m:t>
                            </m:r>
                          </m:sup>
                        </m:sSup>
                      </m:den>
                    </m:f>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𝑟</m:t>
                            </m:r>
                          </m:e>
                          <m:sub>
                            <m:r>
                              <a:rPr lang="en-US" altLang="zh-CN" sz="2800" i="1">
                                <a:latin typeface="Cambria Math" panose="02040503050406030204" pitchFamily="18" charset="0"/>
                              </a:rPr>
                              <m:t>𝐷</m:t>
                            </m:r>
                          </m:sub>
                          <m:sup>
                            <m:r>
                              <a:rPr lang="en-US" altLang="zh-CN" sz="2800" i="1">
                                <a:latin typeface="Cambria Math" panose="02040503050406030204" pitchFamily="18" charset="0"/>
                              </a:rPr>
                              <m:t>′</m:t>
                            </m:r>
                            <m:r>
                              <a:rPr lang="en-US" altLang="zh-CN" sz="2800" b="0" i="1" smtClean="0">
                                <a:latin typeface="Cambria Math" panose="02040503050406030204" pitchFamily="18" charset="0"/>
                              </a:rPr>
                              <m:t>′′</m:t>
                            </m:r>
                          </m:sup>
                        </m:sSubSup>
                      </m:e>
                    </m:d>
                    <m:r>
                      <a:rPr lang="en-US" altLang="zh-CN" sz="2800" b="0" i="1" smtClean="0">
                        <a:latin typeface="Cambria Math" panose="02040503050406030204" pitchFamily="18" charset="0"/>
                      </a:rPr>
                      <m:t>=8%+3</m:t>
                    </m:r>
                    <m:r>
                      <a:rPr lang="en-US" altLang="zh-CN" sz="2800" i="1">
                        <a:latin typeface="Cambria Math" panose="02040503050406030204" pitchFamily="18" charset="0"/>
                        <a:ea typeface="Cambria Math" panose="02040503050406030204" pitchFamily="18" charset="0"/>
                      </a:rPr>
                      <m:t>×</m:t>
                    </m:r>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rPr>
                          <m:t>8%−</m:t>
                        </m:r>
                        <m:r>
                          <a:rPr lang="en-US" altLang="zh-CN" sz="2800" b="0" i="1" smtClean="0">
                            <a:latin typeface="Cambria Math" panose="02040503050406030204" pitchFamily="18" charset="0"/>
                          </a:rPr>
                          <m:t>6.5</m:t>
                        </m:r>
                        <m:r>
                          <a:rPr lang="en-US" altLang="zh-CN" sz="2800" i="1">
                            <a:latin typeface="Cambria Math" panose="02040503050406030204" pitchFamily="18" charset="0"/>
                          </a:rPr>
                          <m:t>%</m:t>
                        </m:r>
                      </m:e>
                    </m:d>
                  </m:oMath>
                </a14:m>
                <a:endParaRPr lang="en-US" altLang="zh-CN" sz="2800" i="1" dirty="0">
                  <a:latin typeface="Cambria Math" panose="02040503050406030204" pitchFamily="18" charset="0"/>
                </a:endParaRPr>
              </a:p>
              <a:p>
                <a:r>
                  <a:rPr lang="en-US" altLang="zh-CN" sz="2800" dirty="0"/>
                  <a:t>			           </a:t>
                </a:r>
                <a14:m>
                  <m:oMath xmlns:m="http://schemas.openxmlformats.org/officeDocument/2006/math">
                    <m:r>
                      <a:rPr lang="en-US" altLang="zh-CN" sz="2800" i="1">
                        <a:latin typeface="Cambria Math" panose="02040503050406030204" pitchFamily="18" charset="0"/>
                      </a:rPr>
                      <m:t>=</m:t>
                    </m:r>
                    <m:r>
                      <a:rPr lang="en-US" altLang="zh-CN" sz="2800" b="0" i="1" smtClean="0">
                        <a:latin typeface="Cambria Math" panose="02040503050406030204" pitchFamily="18" charset="0"/>
                      </a:rPr>
                      <m:t>12.5%</m:t>
                    </m:r>
                  </m:oMath>
                </a14:m>
                <a:endParaRPr lang="en-US" altLang="zh-CN" sz="2800" dirty="0"/>
              </a:p>
              <a:p>
                <a:r>
                  <a:rPr lang="zh-CN" altLang="en-US" sz="2800" dirty="0"/>
                  <a:t>（</a:t>
                </a:r>
                <a:r>
                  <a:rPr lang="en-US" altLang="zh-CN" sz="2800" dirty="0"/>
                  <a:t>4</a:t>
                </a:r>
                <a:r>
                  <a:rPr lang="zh-CN" altLang="en-US" sz="2800" dirty="0"/>
                  <a:t>）在完美资本市场中，公司资本结构改变不影响公司的价值</a:t>
                </a:r>
              </a:p>
            </p:txBody>
          </p:sp>
        </mc:Choice>
        <mc:Fallback xmlns="">
          <p:sp>
            <p:nvSpPr>
              <p:cNvPr id="2" name="文本框 1">
                <a:extLst>
                  <a:ext uri="{FF2B5EF4-FFF2-40B4-BE49-F238E27FC236}">
                    <a16:creationId xmlns:a16="http://schemas.microsoft.com/office/drawing/2014/main" id="{DCAEBD67-EAD0-8314-0199-314C5933CD0D}"/>
                  </a:ext>
                </a:extLst>
              </p:cNvPr>
              <p:cNvSpPr txBox="1">
                <a:spLocks noRot="1" noChangeAspect="1" noMove="1" noResize="1" noEditPoints="1" noAdjustHandles="1" noChangeArrowheads="1" noChangeShapeType="1" noTextEdit="1"/>
              </p:cNvSpPr>
              <p:nvPr/>
            </p:nvSpPr>
            <p:spPr>
              <a:xfrm>
                <a:off x="394448" y="1264024"/>
                <a:ext cx="11403104" cy="4564326"/>
              </a:xfrm>
              <a:prstGeom prst="rect">
                <a:avLst/>
              </a:prstGeom>
              <a:blipFill>
                <a:blip r:embed="rId3"/>
                <a:stretch>
                  <a:fillRect l="-1123" t="-1469" b="-26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4785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800791" y="250621"/>
            <a:ext cx="2018501"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有税</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MM</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定理</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9D0B9C4-F8FF-3CA9-C559-52481114D0FA}"/>
                  </a:ext>
                </a:extLst>
              </p:cNvPr>
              <p:cNvSpPr txBox="1"/>
              <p:nvPr/>
            </p:nvSpPr>
            <p:spPr>
              <a:xfrm>
                <a:off x="2781599" y="3167390"/>
                <a:ext cx="6628802" cy="523220"/>
              </a:xfrm>
              <a:prstGeom prst="rect">
                <a:avLst/>
              </a:prstGeom>
              <a:noFill/>
            </p:spPr>
            <p:txBody>
              <a:bodyPr wrap="none" rtlCol="0">
                <a:spAutoFit/>
              </a:bodyPr>
              <a:lstStyle/>
              <a:p>
                <a:pPr algn="l"/>
                <a:r>
                  <a:rPr lang="zh-CN" altLang="en-US" sz="2800" b="1" dirty="0"/>
                  <a:t>含公司税的</a:t>
                </a:r>
                <a:r>
                  <a:rPr lang="en-US" altLang="zh-CN" sz="2800" b="1" dirty="0"/>
                  <a:t>MM</a:t>
                </a:r>
                <a:r>
                  <a:rPr lang="zh-CN" altLang="en-US" sz="2800" b="1" dirty="0"/>
                  <a:t>第一定理</a:t>
                </a:r>
                <a:r>
                  <a:rPr lang="zh-CN" altLang="en-US" sz="2800" dirty="0"/>
                  <a:t>：</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𝑉</m:t>
                        </m:r>
                      </m:e>
                      <m:sub>
                        <m:r>
                          <a:rPr lang="en-US" altLang="zh-CN" sz="2800" b="0" i="1" smtClean="0">
                            <a:solidFill>
                              <a:srgbClr val="FF0000"/>
                            </a:solidFill>
                            <a:latin typeface="Cambria Math" panose="02040503050406030204" pitchFamily="18" charset="0"/>
                          </a:rPr>
                          <m:t>𝐿</m:t>
                        </m:r>
                      </m:sub>
                    </m:sSub>
                    <m:r>
                      <a:rPr lang="en-US" altLang="zh-CN" sz="2800" b="0" i="1" smtClean="0">
                        <a:solidFill>
                          <a:srgbClr val="FF0000"/>
                        </a:solidFill>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𝑉</m:t>
                        </m:r>
                      </m:e>
                      <m:sub>
                        <m:r>
                          <a:rPr lang="en-US" altLang="zh-CN" sz="2800" b="0" i="1" smtClean="0">
                            <a:solidFill>
                              <a:srgbClr val="FF0000"/>
                            </a:solidFill>
                            <a:latin typeface="Cambria Math" panose="02040503050406030204" pitchFamily="18" charset="0"/>
                          </a:rPr>
                          <m:t>𝑈</m:t>
                        </m:r>
                      </m:sub>
                    </m:sSub>
                    <m:r>
                      <a:rPr lang="en-US" altLang="zh-CN" sz="2800" b="0" i="1" smtClean="0">
                        <a:solidFill>
                          <a:srgbClr val="FF0000"/>
                        </a:solidFill>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zh-CN" altLang="en-US" sz="2800" b="0" i="1" smtClean="0">
                            <a:solidFill>
                              <a:srgbClr val="FF0000"/>
                            </a:solidFill>
                            <a:latin typeface="Cambria Math" panose="02040503050406030204" pitchFamily="18" charset="0"/>
                          </a:rPr>
                          <m:t>𝜏</m:t>
                        </m:r>
                      </m:e>
                      <m:sub>
                        <m:r>
                          <a:rPr lang="en-US" altLang="zh-CN" sz="2800" b="0" i="1" smtClean="0">
                            <a:solidFill>
                              <a:srgbClr val="FF0000"/>
                            </a:solidFill>
                            <a:latin typeface="Cambria Math" panose="02040503050406030204" pitchFamily="18" charset="0"/>
                          </a:rPr>
                          <m:t>𝑐</m:t>
                        </m:r>
                      </m:sub>
                    </m:sSub>
                    <m:r>
                      <a:rPr lang="en-US" altLang="zh-CN" sz="2800" b="0" i="1" smtClean="0">
                        <a:solidFill>
                          <a:srgbClr val="FF0000"/>
                        </a:solidFill>
                        <a:latin typeface="Cambria Math" panose="02040503050406030204" pitchFamily="18" charset="0"/>
                      </a:rPr>
                      <m:t>𝐵</m:t>
                    </m:r>
                  </m:oMath>
                </a14:m>
                <a:endParaRPr lang="en-US" altLang="zh-CN" sz="2800" dirty="0"/>
              </a:p>
            </p:txBody>
          </p:sp>
        </mc:Choice>
        <mc:Fallback xmlns="">
          <p:sp>
            <p:nvSpPr>
              <p:cNvPr id="2" name="文本框 1">
                <a:extLst>
                  <a:ext uri="{FF2B5EF4-FFF2-40B4-BE49-F238E27FC236}">
                    <a16:creationId xmlns:a16="http://schemas.microsoft.com/office/drawing/2014/main" id="{19D0B9C4-F8FF-3CA9-C559-52481114D0FA}"/>
                  </a:ext>
                </a:extLst>
              </p:cNvPr>
              <p:cNvSpPr txBox="1">
                <a:spLocks noRot="1" noChangeAspect="1" noMove="1" noResize="1" noEditPoints="1" noAdjustHandles="1" noChangeArrowheads="1" noChangeShapeType="1" noTextEdit="1"/>
              </p:cNvSpPr>
              <p:nvPr/>
            </p:nvSpPr>
            <p:spPr>
              <a:xfrm>
                <a:off x="2781599" y="3167390"/>
                <a:ext cx="6628802" cy="523220"/>
              </a:xfrm>
              <a:prstGeom prst="rect">
                <a:avLst/>
              </a:prstGeom>
              <a:blipFill>
                <a:blip r:embed="rId4"/>
                <a:stretch>
                  <a:fillRect l="-1838" t="-12941" b="-32941"/>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76164F52-601A-BED3-941E-C03FA36F3F0D}"/>
              </a:ext>
            </a:extLst>
          </p:cNvPr>
          <p:cNvSpPr txBox="1"/>
          <p:nvPr/>
        </p:nvSpPr>
        <p:spPr>
          <a:xfrm>
            <a:off x="7429593" y="6170565"/>
            <a:ext cx="4756633" cy="461665"/>
          </a:xfrm>
          <a:prstGeom prst="rect">
            <a:avLst/>
          </a:prstGeom>
          <a:noFill/>
        </p:spPr>
        <p:txBody>
          <a:bodyPr wrap="square">
            <a:spAutoFit/>
          </a:bodyPr>
          <a:lstStyle/>
          <a:p>
            <a:r>
              <a:rPr lang="zh-CN" altLang="en-US" sz="2400" dirty="0">
                <a:solidFill>
                  <a:srgbClr val="FF0000"/>
                </a:solidFill>
              </a:rPr>
              <a:t>注：适用于具有永久性负债的公司</a:t>
            </a:r>
          </a:p>
        </p:txBody>
      </p:sp>
    </p:spTree>
    <p:extLst>
      <p:ext uri="{BB962C8B-B14F-4D97-AF65-F5344CB8AC3E}">
        <p14:creationId xmlns:p14="http://schemas.microsoft.com/office/powerpoint/2010/main" val="3305693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800791" y="250621"/>
            <a:ext cx="2018501"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有税</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MM</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定理</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29C1F57-603D-B945-526A-A1C131C5E44E}"/>
                  </a:ext>
                </a:extLst>
              </p:cNvPr>
              <p:cNvSpPr txBox="1"/>
              <p:nvPr/>
            </p:nvSpPr>
            <p:spPr>
              <a:xfrm>
                <a:off x="1640935" y="3078071"/>
                <a:ext cx="8910131" cy="701859"/>
              </a:xfrm>
              <a:prstGeom prst="rect">
                <a:avLst/>
              </a:prstGeom>
              <a:noFill/>
            </p:spPr>
            <p:txBody>
              <a:bodyPr wrap="none" rtlCol="0">
                <a:spAutoFit/>
              </a:bodyPr>
              <a:lstStyle/>
              <a:p>
                <a:r>
                  <a:rPr lang="zh-CN" altLang="en-US" sz="2800" b="1" dirty="0"/>
                  <a:t>含公司税的</a:t>
                </a:r>
                <a:r>
                  <a:rPr lang="en-US" altLang="zh-CN" sz="2800" b="1" dirty="0"/>
                  <a:t>MM</a:t>
                </a:r>
                <a:r>
                  <a:rPr lang="zh-CN" altLang="en-US" sz="2800" b="1" dirty="0"/>
                  <a:t>第二定理</a:t>
                </a:r>
                <a:r>
                  <a:rPr lang="zh-CN" altLang="en-US" sz="2800" dirty="0"/>
                  <a:t>：</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𝑈</m:t>
                        </m:r>
                      </m:sub>
                    </m:sSub>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𝐷</m:t>
                        </m:r>
                      </m:num>
                      <m:den>
                        <m:r>
                          <a:rPr lang="en-US" altLang="zh-CN" sz="2800" i="1">
                            <a:solidFill>
                              <a:srgbClr val="FF0000"/>
                            </a:solidFill>
                            <a:latin typeface="Cambria Math" panose="02040503050406030204" pitchFamily="18" charset="0"/>
                          </a:rPr>
                          <m:t>𝐸</m:t>
                        </m:r>
                      </m:den>
                    </m:f>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𝑈</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𝐷</m:t>
                        </m:r>
                      </m:sub>
                    </m:sSub>
                    <m:r>
                      <a:rPr lang="en-US" altLang="zh-CN" sz="2800" i="1">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(1−</m:t>
                    </m:r>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𝜏</m:t>
                        </m:r>
                      </m:e>
                      <m:sub>
                        <m:r>
                          <a:rPr lang="en-US" altLang="zh-CN" sz="2800" i="1">
                            <a:solidFill>
                              <a:srgbClr val="FF0000"/>
                            </a:solidFill>
                            <a:latin typeface="Cambria Math" panose="02040503050406030204" pitchFamily="18" charset="0"/>
                          </a:rPr>
                          <m:t>𝑐</m:t>
                        </m:r>
                      </m:sub>
                    </m:sSub>
                    <m:r>
                      <a:rPr lang="en-US" altLang="zh-CN" sz="2800" b="0" i="1" smtClean="0">
                        <a:solidFill>
                          <a:srgbClr val="FF0000"/>
                        </a:solidFill>
                        <a:latin typeface="Cambria Math" panose="02040503050406030204" pitchFamily="18" charset="0"/>
                      </a:rPr>
                      <m:t>)</m:t>
                    </m:r>
                  </m:oMath>
                </a14:m>
                <a:endParaRPr lang="en-US" altLang="zh-CN" sz="2800" dirty="0">
                  <a:solidFill>
                    <a:srgbClr val="FF0000"/>
                  </a:solidFill>
                </a:endParaRPr>
              </a:p>
            </p:txBody>
          </p:sp>
        </mc:Choice>
        <mc:Fallback xmlns="">
          <p:sp>
            <p:nvSpPr>
              <p:cNvPr id="2" name="文本框 1">
                <a:extLst>
                  <a:ext uri="{FF2B5EF4-FFF2-40B4-BE49-F238E27FC236}">
                    <a16:creationId xmlns:a16="http://schemas.microsoft.com/office/drawing/2014/main" id="{029C1F57-603D-B945-526A-A1C131C5E44E}"/>
                  </a:ext>
                </a:extLst>
              </p:cNvPr>
              <p:cNvSpPr txBox="1">
                <a:spLocks noRot="1" noChangeAspect="1" noMove="1" noResize="1" noEditPoints="1" noAdjustHandles="1" noChangeArrowheads="1" noChangeShapeType="1" noTextEdit="1"/>
              </p:cNvSpPr>
              <p:nvPr/>
            </p:nvSpPr>
            <p:spPr>
              <a:xfrm>
                <a:off x="1640935" y="3078071"/>
                <a:ext cx="8910131" cy="701859"/>
              </a:xfrm>
              <a:prstGeom prst="rect">
                <a:avLst/>
              </a:prstGeom>
              <a:blipFill>
                <a:blip r:embed="rId3"/>
                <a:stretch>
                  <a:fillRect l="-1368" b="-11304"/>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96767DDE-0F69-5DDB-3652-430D0085F278}"/>
              </a:ext>
            </a:extLst>
          </p:cNvPr>
          <p:cNvSpPr txBox="1"/>
          <p:nvPr/>
        </p:nvSpPr>
        <p:spPr>
          <a:xfrm>
            <a:off x="4285129" y="6170565"/>
            <a:ext cx="7906871" cy="461665"/>
          </a:xfrm>
          <a:prstGeom prst="rect">
            <a:avLst/>
          </a:prstGeom>
          <a:noFill/>
        </p:spPr>
        <p:txBody>
          <a:bodyPr wrap="square">
            <a:spAutoFit/>
          </a:bodyPr>
          <a:lstStyle/>
          <a:p>
            <a:r>
              <a:rPr lang="zh-CN" altLang="en-US" sz="2400" dirty="0">
                <a:solidFill>
                  <a:srgbClr val="FF0000"/>
                </a:solidFill>
              </a:rPr>
              <a:t>注：适用于具有永久性负债、现金流零增长且永续的公司</a:t>
            </a:r>
          </a:p>
        </p:txBody>
      </p:sp>
    </p:spTree>
    <p:extLst>
      <p:ext uri="{BB962C8B-B14F-4D97-AF65-F5344CB8AC3E}">
        <p14:creationId xmlns:p14="http://schemas.microsoft.com/office/powerpoint/2010/main" val="3213524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0"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推导</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2" name="图片 1">
            <a:extLst>
              <a:ext uri="{FF2B5EF4-FFF2-40B4-BE49-F238E27FC236}">
                <a16:creationId xmlns:a16="http://schemas.microsoft.com/office/drawing/2014/main" id="{6674F48E-602D-12F4-FDC9-5FFEBA06BC02}"/>
              </a:ext>
            </a:extLst>
          </p:cNvPr>
          <p:cNvPicPr>
            <a:picLocks noChangeAspect="1"/>
          </p:cNvPicPr>
          <p:nvPr/>
        </p:nvPicPr>
        <p:blipFill rotWithShape="1">
          <a:blip r:embed="rId3"/>
          <a:srcRect t="43791" b="26797"/>
          <a:stretch/>
        </p:blipFill>
        <p:spPr>
          <a:xfrm>
            <a:off x="1065726" y="1147482"/>
            <a:ext cx="10060548" cy="4734376"/>
          </a:xfrm>
          <a:prstGeom prst="rect">
            <a:avLst/>
          </a:prstGeom>
        </p:spPr>
      </p:pic>
      <p:sp>
        <p:nvSpPr>
          <p:cNvPr id="3" name="文本框 2">
            <a:extLst>
              <a:ext uri="{FF2B5EF4-FFF2-40B4-BE49-F238E27FC236}">
                <a16:creationId xmlns:a16="http://schemas.microsoft.com/office/drawing/2014/main" id="{71660A8B-542D-4F16-CE6B-AC0ABEE70841}"/>
              </a:ext>
            </a:extLst>
          </p:cNvPr>
          <p:cNvSpPr txBox="1"/>
          <p:nvPr/>
        </p:nvSpPr>
        <p:spPr>
          <a:xfrm>
            <a:off x="6451462" y="6217433"/>
            <a:ext cx="5780750" cy="461665"/>
          </a:xfrm>
          <a:prstGeom prst="rect">
            <a:avLst/>
          </a:prstGeom>
          <a:noFill/>
        </p:spPr>
        <p:txBody>
          <a:bodyPr wrap="none" rtlCol="0">
            <a:spAutoFit/>
          </a:bodyPr>
          <a:lstStyle/>
          <a:p>
            <a:pPr algn="l"/>
            <a:r>
              <a:rPr lang="zh-CN" altLang="en-US" sz="2400" dirty="0"/>
              <a:t>推导过程见罗斯</a:t>
            </a:r>
            <a:r>
              <a:rPr lang="en-US" altLang="zh-CN" sz="2400" dirty="0"/>
              <a:t>《</a:t>
            </a:r>
            <a:r>
              <a:rPr lang="zh-CN" altLang="en-US" sz="2400" dirty="0"/>
              <a:t>公司理财</a:t>
            </a:r>
            <a:r>
              <a:rPr lang="en-US" altLang="zh-CN" sz="2400" dirty="0"/>
              <a:t>》</a:t>
            </a:r>
            <a:r>
              <a:rPr lang="zh-CN" altLang="en-US" sz="2400" dirty="0"/>
              <a:t>第</a:t>
            </a:r>
            <a:r>
              <a:rPr lang="en-US" altLang="zh-CN" sz="2400" dirty="0"/>
              <a:t>11</a:t>
            </a:r>
            <a:r>
              <a:rPr lang="zh-CN" altLang="en-US" sz="2400" dirty="0"/>
              <a:t>版</a:t>
            </a:r>
            <a:r>
              <a:rPr lang="en-US" altLang="zh-CN" sz="2400" dirty="0"/>
              <a:t>P320</a:t>
            </a:r>
            <a:endParaRPr lang="zh-CN" altLang="en-US" sz="2400" dirty="0"/>
          </a:p>
        </p:txBody>
      </p:sp>
    </p:spTree>
    <p:extLst>
      <p:ext uri="{BB962C8B-B14F-4D97-AF65-F5344CB8AC3E}">
        <p14:creationId xmlns:p14="http://schemas.microsoft.com/office/powerpoint/2010/main" val="2400063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1784207-F6BF-4A6F-8428-CBBFB0703DE7}"/>
                  </a:ext>
                </a:extLst>
              </p:cNvPr>
              <p:cNvSpPr txBox="1"/>
              <p:nvPr/>
            </p:nvSpPr>
            <p:spPr>
              <a:xfrm>
                <a:off x="768314" y="250621"/>
                <a:ext cx="208345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有税时的</a:t>
                </a:r>
                <a14:m>
                  <m:oMath xmlns:m="http://schemas.openxmlformats.org/officeDocument/2006/math">
                    <m:sSub>
                      <m:sSubPr>
                        <m:ctrlPr>
                          <a:rPr lang="en-US" altLang="zh-CN" sz="2400" i="1" smtClean="0">
                            <a:solidFill>
                              <a:srgbClr val="C81623"/>
                            </a:solidFill>
                            <a:latin typeface="Cambria Math" panose="02040503050406030204" pitchFamily="18" charset="0"/>
                            <a:ea typeface="字魂35号-经典雅黑" panose="02000000000000000000" pitchFamily="2" charset="-122"/>
                            <a:cs typeface="+mn-ea"/>
                            <a:sym typeface="Arial" panose="020B0604020202020204" pitchFamily="34" charset="0"/>
                          </a:rPr>
                        </m:ctrlPr>
                      </m:sSubPr>
                      <m:e>
                        <m:r>
                          <a:rPr lang="en-US" altLang="zh-CN" sz="2400" b="0" i="1" smtClean="0">
                            <a:solidFill>
                              <a:srgbClr val="C81623"/>
                            </a:solidFill>
                            <a:latin typeface="Cambria Math" panose="02040503050406030204" pitchFamily="18" charset="0"/>
                            <a:ea typeface="字魂35号-经典雅黑" panose="02000000000000000000" pitchFamily="2" charset="-122"/>
                            <a:cs typeface="+mn-ea"/>
                            <a:sym typeface="Arial" panose="020B0604020202020204" pitchFamily="34" charset="0"/>
                          </a:rPr>
                          <m:t>𝑟</m:t>
                        </m:r>
                      </m:e>
                      <m:sub>
                        <m:r>
                          <a:rPr lang="en-US" altLang="zh-CN" sz="2400" b="0" i="1" smtClean="0">
                            <a:solidFill>
                              <a:srgbClr val="C81623"/>
                            </a:solidFill>
                            <a:latin typeface="Cambria Math" panose="02040503050406030204" pitchFamily="18" charset="0"/>
                            <a:ea typeface="字魂35号-经典雅黑" panose="02000000000000000000" pitchFamily="2" charset="-122"/>
                            <a:cs typeface="+mn-ea"/>
                            <a:sym typeface="Arial" panose="020B0604020202020204" pitchFamily="34" charset="0"/>
                          </a:rPr>
                          <m:t>𝑤𝑎𝑐𝑐</m:t>
                        </m:r>
                      </m:sub>
                    </m:sSub>
                  </m:oMath>
                </a14:m>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mc:Choice>
        <mc:Fallback xmlns="">
          <p:sp>
            <p:nvSpPr>
              <p:cNvPr id="16" name="文本框 15">
                <a:extLst>
                  <a:ext uri="{FF2B5EF4-FFF2-40B4-BE49-F238E27FC236}">
                    <a16:creationId xmlns:a16="http://schemas.microsoft.com/office/drawing/2014/main" id="{F1784207-F6BF-4A6F-8428-CBBFB0703DE7}"/>
                  </a:ext>
                </a:extLst>
              </p:cNvPr>
              <p:cNvSpPr txBox="1">
                <a:spLocks noRot="1" noChangeAspect="1" noMove="1" noResize="1" noEditPoints="1" noAdjustHandles="1" noChangeArrowheads="1" noChangeShapeType="1" noTextEdit="1"/>
              </p:cNvSpPr>
              <p:nvPr/>
            </p:nvSpPr>
            <p:spPr>
              <a:xfrm>
                <a:off x="768314" y="250621"/>
                <a:ext cx="2083455" cy="461665"/>
              </a:xfrm>
              <a:prstGeom prst="rect">
                <a:avLst/>
              </a:prstGeom>
              <a:blipFill>
                <a:blip r:embed="rId2"/>
                <a:stretch>
                  <a:fillRect l="-3801" t="-10526" b="-28947"/>
                </a:stretch>
              </a:blipFill>
            </p:spPr>
            <p:txBody>
              <a:bodyPr/>
              <a:lstStyle/>
              <a:p>
                <a:r>
                  <a:rPr lang="zh-CN" altLang="en-US">
                    <a:noFill/>
                  </a:rPr>
                  <a:t> </a:t>
                </a:r>
              </a:p>
            </p:txBody>
          </p:sp>
        </mc:Fallback>
      </mc:AlternateContent>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CFFDA1E-6CCF-FE23-F5C0-08ECD3D8ABCE}"/>
                  </a:ext>
                </a:extLst>
              </p:cNvPr>
              <p:cNvSpPr txBox="1"/>
              <p:nvPr/>
            </p:nvSpPr>
            <p:spPr>
              <a:xfrm>
                <a:off x="729298" y="969148"/>
                <a:ext cx="10733404" cy="1995996"/>
              </a:xfrm>
              <a:prstGeom prst="rect">
                <a:avLst/>
              </a:prstGeom>
              <a:noFill/>
            </p:spPr>
            <p:txBody>
              <a:bodyPr wrap="square" rtlCol="0">
                <a:spAutoFit/>
              </a:bodyPr>
              <a:lstStyle/>
              <a:p>
                <a:pPr algn="l"/>
                <a:r>
                  <a:rPr lang="zh-CN" altLang="en-US" sz="2800" dirty="0"/>
                  <a:t>加权平均资本成本（税后）：</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zh-CN" altLang="en-US" sz="2800" i="1">
                            <a:latin typeface="Cambria Math" panose="02040503050406030204" pitchFamily="18" charset="0"/>
                          </a:rPr>
                          <m:t>税后</m:t>
                        </m:r>
                        <m:r>
                          <a:rPr lang="en-US" altLang="zh-CN" sz="2800" b="0" i="1" smtClean="0">
                            <a:latin typeface="Cambria Math" panose="02040503050406030204" pitchFamily="18" charset="0"/>
                          </a:rPr>
                          <m:t>𝑊𝐴𝐶𝐶</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𝐸</m:t>
                        </m:r>
                      </m:num>
                      <m:den>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den>
                    </m:f>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𝐸</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𝐷</m:t>
                        </m:r>
                      </m:num>
                      <m:den>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den>
                    </m:f>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𝐷</m:t>
                        </m:r>
                      </m:sub>
                    </m:sSub>
                    <m:r>
                      <a:rPr lang="en-US" altLang="zh-CN" sz="2800" b="0" i="1" smtClean="0">
                        <a:latin typeface="Cambria Math" panose="02040503050406030204" pitchFamily="18" charset="0"/>
                      </a:rPr>
                      <m:t>(1−</m:t>
                    </m:r>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𝜏</m:t>
                        </m:r>
                      </m:e>
                      <m:sub>
                        <m:r>
                          <a:rPr lang="en-US" altLang="zh-CN" sz="2800" b="0" i="1" smtClean="0">
                            <a:latin typeface="Cambria Math" panose="02040503050406030204" pitchFamily="18" charset="0"/>
                          </a:rPr>
                          <m:t>𝑐</m:t>
                        </m:r>
                      </m:sub>
                    </m:sSub>
                    <m:r>
                      <a:rPr lang="en-US" altLang="zh-CN" sz="2800" b="0" i="1" smtClean="0">
                        <a:latin typeface="Cambria Math" panose="02040503050406030204" pitchFamily="18" charset="0"/>
                      </a:rPr>
                      <m:t>)</m:t>
                    </m:r>
                  </m:oMath>
                </a14:m>
                <a:endParaRPr lang="en-US" altLang="zh-CN" sz="2800" dirty="0"/>
              </a:p>
              <a:p>
                <a:r>
                  <a:rPr lang="zh-CN" altLang="en-US" sz="2800" dirty="0"/>
                  <a:t>加权平均资本成本（税前）：</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zh-CN" altLang="en-US" sz="2800" i="1">
                            <a:latin typeface="Cambria Math" panose="02040503050406030204" pitchFamily="18" charset="0"/>
                          </a:rPr>
                          <m:t>税前</m:t>
                        </m:r>
                        <m:r>
                          <a:rPr lang="en-US" altLang="zh-CN" sz="2800" b="0" i="1" smtClean="0">
                            <a:latin typeface="Cambria Math" panose="02040503050406030204" pitchFamily="18" charset="0"/>
                          </a:rPr>
                          <m:t>𝑊𝐴𝐶𝐶</m:t>
                        </m:r>
                      </m:sub>
                    </m:sSub>
                    <m:r>
                      <a:rPr lang="en-US" altLang="zh-CN" sz="2800" b="0" i="1" smtClean="0">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𝐸</m:t>
                        </m:r>
                      </m:num>
                      <m:den>
                        <m:r>
                          <a:rPr lang="en-US" altLang="zh-CN" sz="2800" i="1">
                            <a:latin typeface="Cambria Math" panose="02040503050406030204" pitchFamily="18" charset="0"/>
                          </a:rPr>
                          <m:t>𝐸</m:t>
                        </m:r>
                        <m:r>
                          <a:rPr lang="en-US" altLang="zh-CN" sz="2800" i="1">
                            <a:latin typeface="Cambria Math" panose="02040503050406030204" pitchFamily="18" charset="0"/>
                          </a:rPr>
                          <m:t>+</m:t>
                        </m:r>
                        <m:r>
                          <a:rPr lang="en-US" altLang="zh-CN" sz="2800" i="1">
                            <a:latin typeface="Cambria Math" panose="02040503050406030204" pitchFamily="18" charset="0"/>
                          </a:rPr>
                          <m:t>𝐷</m:t>
                        </m:r>
                      </m:den>
                    </m:f>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𝐷</m:t>
                        </m:r>
                      </m:num>
                      <m:den>
                        <m:r>
                          <a:rPr lang="en-US" altLang="zh-CN" sz="2800" i="1">
                            <a:latin typeface="Cambria Math" panose="02040503050406030204" pitchFamily="18" charset="0"/>
                          </a:rPr>
                          <m:t>𝐸</m:t>
                        </m:r>
                        <m:r>
                          <a:rPr lang="en-US" altLang="zh-CN" sz="2800" i="1">
                            <a:latin typeface="Cambria Math" panose="02040503050406030204" pitchFamily="18" charset="0"/>
                          </a:rPr>
                          <m:t>+</m:t>
                        </m:r>
                        <m:r>
                          <a:rPr lang="en-US" altLang="zh-CN" sz="2800" i="1">
                            <a:latin typeface="Cambria Math" panose="02040503050406030204" pitchFamily="18" charset="0"/>
                          </a:rPr>
                          <m:t>𝐷</m:t>
                        </m:r>
                      </m:den>
                    </m:f>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𝐷</m:t>
                        </m:r>
                      </m:sub>
                    </m:sSub>
                  </m:oMath>
                </a14:m>
                <a:endParaRPr lang="en-US" altLang="zh-CN" sz="2800" dirty="0"/>
              </a:p>
              <a:p>
                <a:pPr algn="ctr"/>
                <a:r>
                  <a:rPr lang="zh-CN" altLang="en-US" sz="2800" i="0" dirty="0">
                    <a:latin typeface="+mj-lt"/>
                  </a:rPr>
                  <a:t>有：</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zh-CN" altLang="en-US" sz="2800" i="1">
                            <a:latin typeface="Cambria Math" panose="02040503050406030204" pitchFamily="18" charset="0"/>
                          </a:rPr>
                          <m:t>税后</m:t>
                        </m:r>
                        <m:r>
                          <a:rPr lang="en-US" altLang="zh-CN" sz="2800" b="0" i="1" smtClean="0">
                            <a:latin typeface="Cambria Math" panose="02040503050406030204" pitchFamily="18" charset="0"/>
                          </a:rPr>
                          <m:t>𝑊𝐴𝐶𝐶</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zh-CN" altLang="en-US" sz="2800" i="1">
                            <a:latin typeface="Cambria Math" panose="02040503050406030204" pitchFamily="18" charset="0"/>
                          </a:rPr>
                          <m:t>税前</m:t>
                        </m:r>
                        <m:r>
                          <a:rPr lang="en-US" altLang="zh-CN" sz="2800" i="1">
                            <a:latin typeface="Cambria Math" panose="02040503050406030204" pitchFamily="18" charset="0"/>
                          </a:rPr>
                          <m:t>𝑊𝐴𝐶𝐶</m:t>
                        </m:r>
                      </m:sub>
                    </m:sSub>
                    <m:r>
                      <a:rPr lang="en-US" altLang="zh-CN" sz="2800" b="0" i="0" smtClean="0">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𝐷</m:t>
                        </m:r>
                      </m:num>
                      <m:den>
                        <m:r>
                          <a:rPr lang="en-US" altLang="zh-CN" sz="2800" i="1">
                            <a:latin typeface="Cambria Math" panose="02040503050406030204" pitchFamily="18" charset="0"/>
                          </a:rPr>
                          <m:t>𝐸</m:t>
                        </m:r>
                        <m:r>
                          <a:rPr lang="en-US" altLang="zh-CN" sz="2800" i="1">
                            <a:latin typeface="Cambria Math" panose="02040503050406030204" pitchFamily="18" charset="0"/>
                          </a:rPr>
                          <m:t>+</m:t>
                        </m:r>
                        <m:r>
                          <a:rPr lang="en-US" altLang="zh-CN" sz="2800" i="1">
                            <a:latin typeface="Cambria Math" panose="02040503050406030204" pitchFamily="18" charset="0"/>
                          </a:rPr>
                          <m:t>𝐷</m:t>
                        </m:r>
                      </m:den>
                    </m:f>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𝐷</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𝜏</m:t>
                        </m:r>
                      </m:e>
                      <m:sub>
                        <m:r>
                          <a:rPr lang="en-US" altLang="zh-CN" sz="2800" i="1">
                            <a:latin typeface="Cambria Math" panose="02040503050406030204" pitchFamily="18" charset="0"/>
                          </a:rPr>
                          <m:t>𝑐</m:t>
                        </m:r>
                      </m:sub>
                    </m:sSub>
                  </m:oMath>
                </a14:m>
                <a:endParaRPr lang="en-US" altLang="zh-CN" sz="2800" dirty="0"/>
              </a:p>
            </p:txBody>
          </p:sp>
        </mc:Choice>
        <mc:Fallback xmlns="">
          <p:sp>
            <p:nvSpPr>
              <p:cNvPr id="2" name="文本框 1">
                <a:extLst>
                  <a:ext uri="{FF2B5EF4-FFF2-40B4-BE49-F238E27FC236}">
                    <a16:creationId xmlns:a16="http://schemas.microsoft.com/office/drawing/2014/main" id="{2CFFDA1E-6CCF-FE23-F5C0-08ECD3D8ABCE}"/>
                  </a:ext>
                </a:extLst>
              </p:cNvPr>
              <p:cNvSpPr txBox="1">
                <a:spLocks noRot="1" noChangeAspect="1" noMove="1" noResize="1" noEditPoints="1" noAdjustHandles="1" noChangeArrowheads="1" noChangeShapeType="1" noTextEdit="1"/>
              </p:cNvSpPr>
              <p:nvPr/>
            </p:nvSpPr>
            <p:spPr>
              <a:xfrm>
                <a:off x="729298" y="969148"/>
                <a:ext cx="10733404" cy="1995996"/>
              </a:xfrm>
              <a:prstGeom prst="rect">
                <a:avLst/>
              </a:prstGeom>
              <a:blipFill>
                <a:blip r:embed="rId4"/>
                <a:stretch>
                  <a:fillRect l="-1193" b="-183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05198EF-CD41-AFCA-6627-D85D225227FF}"/>
              </a:ext>
            </a:extLst>
          </p:cNvPr>
          <p:cNvPicPr>
            <a:picLocks noChangeAspect="1"/>
          </p:cNvPicPr>
          <p:nvPr/>
        </p:nvPicPr>
        <p:blipFill rotWithShape="1">
          <a:blip r:embed="rId5"/>
          <a:srcRect l="10133" r="6037"/>
          <a:stretch/>
        </p:blipFill>
        <p:spPr>
          <a:xfrm>
            <a:off x="3698277" y="3168881"/>
            <a:ext cx="4795447" cy="3465022"/>
          </a:xfrm>
          <a:prstGeom prst="rect">
            <a:avLst/>
          </a:prstGeom>
        </p:spPr>
      </p:pic>
    </p:spTree>
    <p:extLst>
      <p:ext uri="{BB962C8B-B14F-4D97-AF65-F5344CB8AC3E}">
        <p14:creationId xmlns:p14="http://schemas.microsoft.com/office/powerpoint/2010/main" val="4016691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640489" y="250621"/>
            <a:ext cx="233910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题目的两种考法</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61F53EC7-B1B7-763E-8E32-3572A9DC338E}"/>
              </a:ext>
            </a:extLst>
          </p:cNvPr>
          <p:cNvSpPr txBox="1"/>
          <p:nvPr/>
        </p:nvSpPr>
        <p:spPr>
          <a:xfrm>
            <a:off x="165062" y="2197150"/>
            <a:ext cx="3775393" cy="523220"/>
          </a:xfrm>
          <a:prstGeom prst="rect">
            <a:avLst/>
          </a:prstGeom>
          <a:noFill/>
          <a:ln>
            <a:solidFill>
              <a:schemeClr val="accent2"/>
            </a:solidFill>
          </a:ln>
        </p:spPr>
        <p:txBody>
          <a:bodyPr wrap="square" rtlCol="0">
            <a:spAutoFit/>
          </a:bodyPr>
          <a:lstStyle/>
          <a:p>
            <a:pPr algn="l"/>
            <a:r>
              <a:rPr lang="zh-CN" altLang="en-US" sz="2800" dirty="0"/>
              <a:t>现金流永续、债务固定</a:t>
            </a:r>
          </a:p>
        </p:txBody>
      </p:sp>
      <p:sp>
        <p:nvSpPr>
          <p:cNvPr id="5" name="文本框 4">
            <a:extLst>
              <a:ext uri="{FF2B5EF4-FFF2-40B4-BE49-F238E27FC236}">
                <a16:creationId xmlns:a16="http://schemas.microsoft.com/office/drawing/2014/main" id="{F14E4863-F93F-208C-1D30-9C509F656579}"/>
              </a:ext>
            </a:extLst>
          </p:cNvPr>
          <p:cNvSpPr txBox="1"/>
          <p:nvPr/>
        </p:nvSpPr>
        <p:spPr>
          <a:xfrm>
            <a:off x="4130487" y="2197150"/>
            <a:ext cx="8014447" cy="523220"/>
          </a:xfrm>
          <a:prstGeom prst="rect">
            <a:avLst/>
          </a:prstGeom>
          <a:noFill/>
          <a:ln>
            <a:solidFill>
              <a:schemeClr val="accent1"/>
            </a:solidFill>
          </a:ln>
        </p:spPr>
        <p:txBody>
          <a:bodyPr wrap="square" rtlCol="0">
            <a:spAutoFit/>
          </a:bodyPr>
          <a:lstStyle/>
          <a:p>
            <a:pPr algn="l"/>
            <a:r>
              <a:rPr lang="zh-CN" altLang="en-US" sz="2800" dirty="0"/>
              <a:t>维持固定资本结构，但债务额不固定、有限期估值</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F744F47-FA22-6B11-0F8F-6E385B4D4515}"/>
                  </a:ext>
                </a:extLst>
              </p:cNvPr>
              <p:cNvSpPr txBox="1"/>
              <p:nvPr/>
            </p:nvSpPr>
            <p:spPr>
              <a:xfrm>
                <a:off x="2423963" y="4436551"/>
                <a:ext cx="3231150" cy="6304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i="1" smtClean="0">
                              <a:solidFill>
                                <a:srgbClr val="FF0000"/>
                              </a:solidFill>
                              <a:latin typeface="Cambria Math" panose="02040503050406030204" pitchFamily="18" charset="0"/>
                            </a:rPr>
                          </m:ctrlPr>
                        </m:sSubSupPr>
                        <m:e>
                          <m:r>
                            <a:rPr lang="en-US" altLang="zh-CN" sz="1800" b="0" i="1" smtClean="0">
                              <a:solidFill>
                                <a:srgbClr val="FF0000"/>
                              </a:solidFill>
                              <a:latin typeface="Cambria Math" panose="02040503050406030204" pitchFamily="18" charset="0"/>
                            </a:rPr>
                            <m:t>𝑟</m:t>
                          </m:r>
                        </m:e>
                        <m:sub>
                          <m:r>
                            <a:rPr lang="en-US" altLang="zh-CN" sz="1800" b="0" i="1" smtClean="0">
                              <a:solidFill>
                                <a:srgbClr val="FF0000"/>
                              </a:solidFill>
                              <a:latin typeface="Cambria Math" panose="02040503050406030204" pitchFamily="18" charset="0"/>
                            </a:rPr>
                            <m:t>𝐸</m:t>
                          </m:r>
                        </m:sub>
                        <m:sup>
                          <m:r>
                            <a:rPr lang="en-US" altLang="zh-CN" sz="1800" b="0" i="1" smtClean="0">
                              <a:solidFill>
                                <a:srgbClr val="FF0000"/>
                              </a:solidFill>
                              <a:latin typeface="Cambria Math" panose="02040503050406030204" pitchFamily="18" charset="0"/>
                            </a:rPr>
                            <m:t>′</m:t>
                          </m:r>
                        </m:sup>
                      </m:sSubSup>
                      <m:r>
                        <a:rPr lang="en-US" altLang="zh-CN" sz="1800" i="1">
                          <a:solidFill>
                            <a:srgbClr val="FF0000"/>
                          </a:solidFill>
                          <a:latin typeface="Cambria Math" panose="02040503050406030204" pitchFamily="18" charset="0"/>
                        </a:rPr>
                        <m:t>=</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𝑟</m:t>
                          </m:r>
                        </m:e>
                        <m:sub>
                          <m:r>
                            <a:rPr lang="en-US" altLang="zh-CN" sz="1800" i="1">
                              <a:solidFill>
                                <a:srgbClr val="FF0000"/>
                              </a:solidFill>
                              <a:latin typeface="Cambria Math" panose="02040503050406030204" pitchFamily="18" charset="0"/>
                            </a:rPr>
                            <m:t>𝑈</m:t>
                          </m:r>
                        </m:sub>
                      </m:sSub>
                      <m:r>
                        <a:rPr lang="en-US" altLang="zh-CN" sz="1800" i="1">
                          <a:solidFill>
                            <a:srgbClr val="FF0000"/>
                          </a:solidFill>
                          <a:latin typeface="Cambria Math" panose="02040503050406030204" pitchFamily="18" charset="0"/>
                        </a:rPr>
                        <m:t>+</m:t>
                      </m:r>
                      <m:f>
                        <m:fPr>
                          <m:ctrlPr>
                            <a:rPr lang="en-US" altLang="zh-CN" sz="1800" i="1">
                              <a:solidFill>
                                <a:srgbClr val="FF0000"/>
                              </a:solidFill>
                              <a:latin typeface="Cambria Math" panose="02040503050406030204" pitchFamily="18" charset="0"/>
                            </a:rPr>
                          </m:ctrlPr>
                        </m:fPr>
                        <m:num>
                          <m:sSup>
                            <m:sSupPr>
                              <m:ctrlPr>
                                <a:rPr lang="en-US" altLang="zh-CN" i="1">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num>
                        <m:den>
                          <m:sSup>
                            <m:sSupPr>
                              <m:ctrlPr>
                                <a:rPr lang="en-US" altLang="zh-CN" sz="1800" i="1" smtClean="0">
                                  <a:solidFill>
                                    <a:srgbClr val="FF0000"/>
                                  </a:solidFill>
                                  <a:latin typeface="Cambria Math" panose="02040503050406030204" pitchFamily="18" charset="0"/>
                                </a:rPr>
                              </m:ctrlPr>
                            </m:sSupPr>
                            <m:e>
                              <m:r>
                                <a:rPr lang="en-US" altLang="zh-CN" sz="1800" b="0" i="1" smtClean="0">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den>
                      </m:f>
                      <m:r>
                        <a:rPr lang="en-US" altLang="zh-CN" sz="1800" i="1">
                          <a:solidFill>
                            <a:srgbClr val="FF0000"/>
                          </a:solidFill>
                          <a:latin typeface="Cambria Math" panose="02040503050406030204" pitchFamily="18" charset="0"/>
                        </a:rPr>
                        <m:t>(</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𝑟</m:t>
                          </m:r>
                        </m:e>
                        <m:sub>
                          <m:r>
                            <a:rPr lang="en-US" altLang="zh-CN" sz="1800" i="1">
                              <a:solidFill>
                                <a:srgbClr val="FF0000"/>
                              </a:solidFill>
                              <a:latin typeface="Cambria Math" panose="02040503050406030204" pitchFamily="18" charset="0"/>
                            </a:rPr>
                            <m:t>𝑈</m:t>
                          </m:r>
                        </m:sub>
                      </m:sSub>
                      <m:r>
                        <a:rPr lang="en-US" altLang="zh-CN" sz="1800" i="1">
                          <a:solidFill>
                            <a:srgbClr val="FF0000"/>
                          </a:solidFill>
                          <a:latin typeface="Cambria Math" panose="02040503050406030204" pitchFamily="18" charset="0"/>
                        </a:rPr>
                        <m:t>−</m:t>
                      </m:r>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𝑟</m:t>
                          </m:r>
                        </m:e>
                        <m:sub>
                          <m:r>
                            <a:rPr lang="en-US" altLang="zh-CN" b="0" i="1" smtClean="0">
                              <a:solidFill>
                                <a:srgbClr val="FF0000"/>
                              </a:solidFill>
                              <a:latin typeface="Cambria Math" panose="02040503050406030204" pitchFamily="18" charset="0"/>
                            </a:rPr>
                            <m:t>𝐷</m:t>
                          </m:r>
                        </m:sub>
                        <m:sup>
                          <m:r>
                            <a:rPr lang="en-US" altLang="zh-CN" i="1">
                              <a:solidFill>
                                <a:srgbClr val="FF0000"/>
                              </a:solidFill>
                              <a:latin typeface="Cambria Math" panose="02040503050406030204" pitchFamily="18" charset="0"/>
                            </a:rPr>
                            <m:t>′</m:t>
                          </m:r>
                        </m:sup>
                      </m:sSubSup>
                      <m:r>
                        <a:rPr lang="en-US" altLang="zh-CN" sz="1800" i="1">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(1−</m:t>
                      </m:r>
                      <m:sSub>
                        <m:sSubPr>
                          <m:ctrlPr>
                            <a:rPr lang="en-US" altLang="zh-CN" sz="1800" i="1">
                              <a:solidFill>
                                <a:srgbClr val="FF0000"/>
                              </a:solidFill>
                              <a:latin typeface="Cambria Math" panose="02040503050406030204" pitchFamily="18" charset="0"/>
                            </a:rPr>
                          </m:ctrlPr>
                        </m:sSubPr>
                        <m:e>
                          <m:r>
                            <a:rPr lang="zh-CN" altLang="en-US" sz="1800" i="1">
                              <a:solidFill>
                                <a:srgbClr val="FF0000"/>
                              </a:solidFill>
                              <a:latin typeface="Cambria Math" panose="02040503050406030204" pitchFamily="18" charset="0"/>
                            </a:rPr>
                            <m:t>𝜏</m:t>
                          </m:r>
                        </m:e>
                        <m:sub>
                          <m:r>
                            <a:rPr lang="en-US" altLang="zh-CN" sz="1800" i="1">
                              <a:solidFill>
                                <a:srgbClr val="FF0000"/>
                              </a:solidFill>
                              <a:latin typeface="Cambria Math" panose="02040503050406030204" pitchFamily="18" charset="0"/>
                            </a:rPr>
                            <m:t>𝑐</m:t>
                          </m:r>
                        </m:sub>
                      </m:sSub>
                      <m:r>
                        <a:rPr lang="en-US" altLang="zh-CN" sz="1800" b="0" i="1" smtClean="0">
                          <a:solidFill>
                            <a:srgbClr val="FF0000"/>
                          </a:solidFill>
                          <a:latin typeface="Cambria Math" panose="02040503050406030204" pitchFamily="18" charset="0"/>
                        </a:rPr>
                        <m:t>)</m:t>
                      </m:r>
                    </m:oMath>
                  </m:oMathPara>
                </a14:m>
                <a:endParaRPr lang="zh-CN" altLang="en-US" dirty="0"/>
              </a:p>
            </p:txBody>
          </p:sp>
        </mc:Choice>
        <mc:Fallback xmlns="">
          <p:sp>
            <p:nvSpPr>
              <p:cNvPr id="10" name="文本框 9">
                <a:extLst>
                  <a:ext uri="{FF2B5EF4-FFF2-40B4-BE49-F238E27FC236}">
                    <a16:creationId xmlns:a16="http://schemas.microsoft.com/office/drawing/2014/main" id="{9F744F47-FA22-6B11-0F8F-6E385B4D4515}"/>
                  </a:ext>
                </a:extLst>
              </p:cNvPr>
              <p:cNvSpPr txBox="1">
                <a:spLocks noRot="1" noChangeAspect="1" noMove="1" noResize="1" noEditPoints="1" noAdjustHandles="1" noChangeArrowheads="1" noChangeShapeType="1" noTextEdit="1"/>
              </p:cNvSpPr>
              <p:nvPr/>
            </p:nvSpPr>
            <p:spPr>
              <a:xfrm>
                <a:off x="2423963" y="4436551"/>
                <a:ext cx="3231150" cy="63049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4C04E96-2EDE-8AD0-4F36-203E491CEF0A}"/>
                  </a:ext>
                </a:extLst>
              </p:cNvPr>
              <p:cNvSpPr txBox="1"/>
              <p:nvPr/>
            </p:nvSpPr>
            <p:spPr>
              <a:xfrm>
                <a:off x="2423963" y="3441810"/>
                <a:ext cx="3079376" cy="609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𝑟</m:t>
                          </m:r>
                        </m:e>
                        <m:sub>
                          <m:r>
                            <a:rPr lang="en-US" altLang="zh-CN" sz="1800" i="1">
                              <a:solidFill>
                                <a:srgbClr val="FF0000"/>
                              </a:solidFill>
                              <a:latin typeface="Cambria Math" panose="02040503050406030204" pitchFamily="18" charset="0"/>
                            </a:rPr>
                            <m:t>𝐸</m:t>
                          </m:r>
                        </m:sub>
                      </m:sSub>
                      <m:r>
                        <a:rPr lang="en-US" altLang="zh-CN" sz="1800" i="1">
                          <a:solidFill>
                            <a:srgbClr val="FF0000"/>
                          </a:solidFill>
                          <a:latin typeface="Cambria Math" panose="02040503050406030204" pitchFamily="18" charset="0"/>
                        </a:rPr>
                        <m:t>=</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𝑟</m:t>
                          </m:r>
                        </m:e>
                        <m:sub>
                          <m:r>
                            <a:rPr lang="en-US" altLang="zh-CN" sz="1800" i="1">
                              <a:solidFill>
                                <a:srgbClr val="FF0000"/>
                              </a:solidFill>
                              <a:latin typeface="Cambria Math" panose="02040503050406030204" pitchFamily="18" charset="0"/>
                            </a:rPr>
                            <m:t>𝑈</m:t>
                          </m:r>
                        </m:sub>
                      </m:sSub>
                      <m:r>
                        <a:rPr lang="en-US" altLang="zh-CN" sz="1800" i="1">
                          <a:solidFill>
                            <a:srgbClr val="FF0000"/>
                          </a:solidFill>
                          <a:latin typeface="Cambria Math" panose="02040503050406030204" pitchFamily="18" charset="0"/>
                        </a:rPr>
                        <m:t>+</m:t>
                      </m:r>
                      <m:f>
                        <m:fPr>
                          <m:ctrlPr>
                            <a:rPr lang="en-US" altLang="zh-CN" sz="1800" i="1">
                              <a:solidFill>
                                <a:srgbClr val="FF0000"/>
                              </a:solidFill>
                              <a:latin typeface="Cambria Math" panose="02040503050406030204" pitchFamily="18" charset="0"/>
                            </a:rPr>
                          </m:ctrlPr>
                        </m:fPr>
                        <m:num>
                          <m:r>
                            <a:rPr lang="en-US" altLang="zh-CN" sz="1800" i="1">
                              <a:solidFill>
                                <a:srgbClr val="FF0000"/>
                              </a:solidFill>
                              <a:latin typeface="Cambria Math" panose="02040503050406030204" pitchFamily="18" charset="0"/>
                            </a:rPr>
                            <m:t>𝐷</m:t>
                          </m:r>
                        </m:num>
                        <m:den>
                          <m:r>
                            <a:rPr lang="en-US" altLang="zh-CN" sz="1800" i="1">
                              <a:solidFill>
                                <a:srgbClr val="FF0000"/>
                              </a:solidFill>
                              <a:latin typeface="Cambria Math" panose="02040503050406030204" pitchFamily="18" charset="0"/>
                            </a:rPr>
                            <m:t>𝐸</m:t>
                          </m:r>
                        </m:den>
                      </m:f>
                      <m:r>
                        <a:rPr lang="en-US" altLang="zh-CN" sz="1800" i="1">
                          <a:solidFill>
                            <a:srgbClr val="FF0000"/>
                          </a:solidFill>
                          <a:latin typeface="Cambria Math" panose="02040503050406030204" pitchFamily="18" charset="0"/>
                        </a:rPr>
                        <m:t>(</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𝑟</m:t>
                          </m:r>
                        </m:e>
                        <m:sub>
                          <m:r>
                            <a:rPr lang="en-US" altLang="zh-CN" sz="1800" i="1">
                              <a:solidFill>
                                <a:srgbClr val="FF0000"/>
                              </a:solidFill>
                              <a:latin typeface="Cambria Math" panose="02040503050406030204" pitchFamily="18" charset="0"/>
                            </a:rPr>
                            <m:t>𝑈</m:t>
                          </m:r>
                        </m:sub>
                      </m:sSub>
                      <m:r>
                        <a:rPr lang="en-US" altLang="zh-CN" sz="1800" i="1">
                          <a:solidFill>
                            <a:srgbClr val="FF0000"/>
                          </a:solidFill>
                          <a:latin typeface="Cambria Math" panose="02040503050406030204" pitchFamily="18" charset="0"/>
                        </a:rPr>
                        <m:t>−</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𝑟</m:t>
                          </m:r>
                        </m:e>
                        <m:sub>
                          <m:r>
                            <a:rPr lang="en-US" altLang="zh-CN" sz="1800" i="1">
                              <a:solidFill>
                                <a:srgbClr val="FF0000"/>
                              </a:solidFill>
                              <a:latin typeface="Cambria Math" panose="02040503050406030204" pitchFamily="18" charset="0"/>
                            </a:rPr>
                            <m:t>𝐷</m:t>
                          </m:r>
                        </m:sub>
                      </m:sSub>
                      <m:r>
                        <a:rPr lang="en-US" altLang="zh-CN" sz="1800" i="1">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(1−</m:t>
                      </m:r>
                      <m:sSub>
                        <m:sSubPr>
                          <m:ctrlPr>
                            <a:rPr lang="en-US" altLang="zh-CN" sz="1800" i="1">
                              <a:solidFill>
                                <a:srgbClr val="FF0000"/>
                              </a:solidFill>
                              <a:latin typeface="Cambria Math" panose="02040503050406030204" pitchFamily="18" charset="0"/>
                            </a:rPr>
                          </m:ctrlPr>
                        </m:sSubPr>
                        <m:e>
                          <m:r>
                            <a:rPr lang="zh-CN" altLang="en-US" sz="1800" i="1">
                              <a:solidFill>
                                <a:srgbClr val="FF0000"/>
                              </a:solidFill>
                              <a:latin typeface="Cambria Math" panose="02040503050406030204" pitchFamily="18" charset="0"/>
                            </a:rPr>
                            <m:t>𝜏</m:t>
                          </m:r>
                        </m:e>
                        <m:sub>
                          <m:r>
                            <a:rPr lang="en-US" altLang="zh-CN" sz="1800" i="1">
                              <a:solidFill>
                                <a:srgbClr val="FF0000"/>
                              </a:solidFill>
                              <a:latin typeface="Cambria Math" panose="02040503050406030204" pitchFamily="18" charset="0"/>
                            </a:rPr>
                            <m:t>𝑐</m:t>
                          </m:r>
                        </m:sub>
                      </m:sSub>
                      <m:r>
                        <a:rPr lang="en-US" altLang="zh-CN" sz="1800" b="0" i="1" smtClean="0">
                          <a:solidFill>
                            <a:srgbClr val="FF0000"/>
                          </a:solidFill>
                          <a:latin typeface="Cambria Math" panose="02040503050406030204" pitchFamily="18" charset="0"/>
                        </a:rPr>
                        <m:t>)</m:t>
                      </m:r>
                    </m:oMath>
                  </m:oMathPara>
                </a14:m>
                <a:endParaRPr lang="zh-CN" altLang="en-US" dirty="0"/>
              </a:p>
            </p:txBody>
          </p:sp>
        </mc:Choice>
        <mc:Fallback xmlns="">
          <p:sp>
            <p:nvSpPr>
              <p:cNvPr id="12" name="文本框 11">
                <a:extLst>
                  <a:ext uri="{FF2B5EF4-FFF2-40B4-BE49-F238E27FC236}">
                    <a16:creationId xmlns:a16="http://schemas.microsoft.com/office/drawing/2014/main" id="{C4C04E96-2EDE-8AD0-4F36-203E491CEF0A}"/>
                  </a:ext>
                </a:extLst>
              </p:cNvPr>
              <p:cNvSpPr txBox="1">
                <a:spLocks noRot="1" noChangeAspect="1" noMove="1" noResize="1" noEditPoints="1" noAdjustHandles="1" noChangeArrowheads="1" noChangeShapeType="1" noTextEdit="1"/>
              </p:cNvSpPr>
              <p:nvPr/>
            </p:nvSpPr>
            <p:spPr>
              <a:xfrm>
                <a:off x="2423963" y="3441810"/>
                <a:ext cx="3079376" cy="6090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7B48EF2-8BB1-6DD8-4697-3BD48F01F685}"/>
                  </a:ext>
                </a:extLst>
              </p:cNvPr>
              <p:cNvSpPr txBox="1"/>
              <p:nvPr/>
            </p:nvSpPr>
            <p:spPr>
              <a:xfrm>
                <a:off x="313765" y="1076128"/>
                <a:ext cx="11496032" cy="761555"/>
              </a:xfrm>
              <a:prstGeom prst="rect">
                <a:avLst/>
              </a:prstGeom>
              <a:noFill/>
            </p:spPr>
            <p:txBody>
              <a:bodyPr wrap="none" rtlCol="0">
                <a:spAutoFit/>
              </a:bodyPr>
              <a:lstStyle/>
              <a:p>
                <a:r>
                  <a:rPr lang="en-US" altLang="zh-CN" sz="2800" dirty="0"/>
                  <a:t>QUESTION</a:t>
                </a:r>
                <a:r>
                  <a:rPr lang="zh-CN" altLang="en-US" sz="2800" dirty="0"/>
                  <a:t>：已知</a:t>
                </a:r>
                <a:r>
                  <a:rPr lang="zh-CN" altLang="en-US" sz="2800" i="0" dirty="0">
                    <a:latin typeface="+mj-lt"/>
                  </a:rPr>
                  <a:t>情形</a:t>
                </a:r>
                <a:r>
                  <a:rPr lang="en-US" altLang="zh-CN" sz="2800" i="0" dirty="0">
                    <a:latin typeface="+mj-lt"/>
                  </a:rPr>
                  <a:t>1</a:t>
                </a:r>
                <a:r>
                  <a:rPr lang="zh-CN" altLang="en-US" sz="2800" i="0" dirty="0">
                    <a:latin typeface="+mj-lt"/>
                  </a:rPr>
                  <a:t>时的</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𝐸</m:t>
                        </m:r>
                      </m:sub>
                    </m:sSub>
                  </m:oMath>
                </a14:m>
                <a:r>
                  <a:rPr lang="zh-CN" altLang="en-US" sz="2800" i="0" dirty="0">
                    <a:latin typeface="+mj-lt"/>
                  </a:rPr>
                  <a:t>、</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𝐷</m:t>
                        </m:r>
                      </m:sub>
                    </m:sSub>
                  </m:oMath>
                </a14:m>
                <a:r>
                  <a:rPr lang="zh-CN" altLang="en-US" sz="2800" dirty="0"/>
                  <a:t>和</a:t>
                </a:r>
                <a14:m>
                  <m:oMath xmlns:m="http://schemas.openxmlformats.org/officeDocument/2006/math">
                    <m:f>
                      <m:fPr>
                        <m:ctrlPr>
                          <a:rPr lang="en-US" altLang="zh-CN" sz="2800" i="1" smtClean="0">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𝐷</m:t>
                        </m:r>
                      </m:num>
                      <m:den>
                        <m:r>
                          <a:rPr lang="en-US" altLang="zh-CN" sz="2800" i="1">
                            <a:solidFill>
                              <a:schemeClr val="tx1"/>
                            </a:solidFill>
                            <a:latin typeface="Cambria Math" panose="02040503050406030204" pitchFamily="18" charset="0"/>
                          </a:rPr>
                          <m:t>𝐸</m:t>
                        </m:r>
                      </m:den>
                    </m:f>
                  </m:oMath>
                </a14:m>
                <a:r>
                  <a:rPr lang="zh-CN" altLang="en-US" sz="2800" dirty="0"/>
                  <a:t>，情形</a:t>
                </a:r>
                <a:r>
                  <a:rPr lang="en-US" altLang="zh-CN" sz="2800" dirty="0"/>
                  <a:t>2</a:t>
                </a:r>
                <a:r>
                  <a:rPr lang="zh-CN" altLang="en-US" sz="2800" dirty="0"/>
                  <a:t>时的</a:t>
                </a:r>
                <a14:m>
                  <m:oMath xmlns:m="http://schemas.openxmlformats.org/officeDocument/2006/math">
                    <m:sSubSup>
                      <m:sSubSupPr>
                        <m:ctrlPr>
                          <a:rPr lang="en-US" altLang="zh-CN" sz="2800" i="1" smtClean="0">
                            <a:solidFill>
                              <a:schemeClr val="tx1"/>
                            </a:solidFill>
                            <a:latin typeface="Cambria Math" panose="02040503050406030204" pitchFamily="18" charset="0"/>
                          </a:rPr>
                        </m:ctrlPr>
                      </m:sSubSup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𝐷</m:t>
                        </m:r>
                      </m:sub>
                      <m:sup>
                        <m:r>
                          <a:rPr lang="en-US" altLang="zh-CN" sz="2800" i="1">
                            <a:solidFill>
                              <a:schemeClr val="tx1"/>
                            </a:solidFill>
                            <a:latin typeface="Cambria Math" panose="02040503050406030204" pitchFamily="18" charset="0"/>
                          </a:rPr>
                          <m:t>′</m:t>
                        </m:r>
                      </m:sup>
                    </m:sSubSup>
                    <m:r>
                      <a:rPr lang="zh-CN" altLang="en-US" sz="2800" i="1">
                        <a:solidFill>
                          <a:schemeClr val="tx1"/>
                        </a:solidFill>
                        <a:latin typeface="Cambria Math" panose="02040503050406030204" pitchFamily="18" charset="0"/>
                      </a:rPr>
                      <m:t>和</m:t>
                    </m:r>
                    <m:f>
                      <m:fPr>
                        <m:ctrlPr>
                          <a:rPr lang="en-US" altLang="zh-CN" sz="2800" i="1">
                            <a:solidFill>
                              <a:schemeClr val="tx1"/>
                            </a:solidFill>
                            <a:latin typeface="Cambria Math" panose="02040503050406030204" pitchFamily="18" charset="0"/>
                          </a:rPr>
                        </m:ctrlPr>
                      </m:fPr>
                      <m:num>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𝐷</m:t>
                            </m:r>
                          </m:e>
                          <m:sup>
                            <m:r>
                              <a:rPr lang="en-US" altLang="zh-CN" sz="2800" i="1">
                                <a:solidFill>
                                  <a:schemeClr val="tx1"/>
                                </a:solidFill>
                                <a:latin typeface="Cambria Math" panose="02040503050406030204" pitchFamily="18" charset="0"/>
                              </a:rPr>
                              <m:t>′</m:t>
                            </m:r>
                          </m:sup>
                        </m:sSup>
                      </m:num>
                      <m:den>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𝐸</m:t>
                            </m:r>
                          </m:e>
                          <m:sup>
                            <m:r>
                              <a:rPr lang="en-US" altLang="zh-CN" sz="2800" i="1">
                                <a:solidFill>
                                  <a:schemeClr val="tx1"/>
                                </a:solidFill>
                                <a:latin typeface="Cambria Math" panose="02040503050406030204" pitchFamily="18" charset="0"/>
                              </a:rPr>
                              <m:t>′</m:t>
                            </m:r>
                          </m:sup>
                        </m:sSup>
                      </m:den>
                    </m:f>
                  </m:oMath>
                </a14:m>
                <a:r>
                  <a:rPr lang="zh-CN" altLang="en-US" sz="2800" dirty="0"/>
                  <a:t>，求</a:t>
                </a:r>
                <a14:m>
                  <m:oMath xmlns:m="http://schemas.openxmlformats.org/officeDocument/2006/math">
                    <m:sSubSup>
                      <m:sSubSupPr>
                        <m:ctrlPr>
                          <a:rPr lang="en-US" altLang="zh-CN" sz="2800" i="1">
                            <a:solidFill>
                              <a:srgbClr val="FF0000"/>
                            </a:solidFill>
                            <a:latin typeface="Cambria Math" panose="02040503050406030204" pitchFamily="18" charset="0"/>
                          </a:rPr>
                        </m:ctrlPr>
                      </m:sSubSup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up>
                        <m:r>
                          <a:rPr lang="en-US" altLang="zh-CN" sz="2800" i="1">
                            <a:solidFill>
                              <a:srgbClr val="FF0000"/>
                            </a:solidFill>
                            <a:latin typeface="Cambria Math" panose="02040503050406030204" pitchFamily="18" charset="0"/>
                          </a:rPr>
                          <m:t>′</m:t>
                        </m:r>
                      </m:sup>
                    </m:sSubSup>
                  </m:oMath>
                </a14:m>
                <a:r>
                  <a:rPr lang="zh-CN" altLang="en-US" sz="2800" dirty="0"/>
                  <a:t>和</a:t>
                </a:r>
                <a14:m>
                  <m:oMath xmlns:m="http://schemas.openxmlformats.org/officeDocument/2006/math">
                    <m:sSubSup>
                      <m:sSubSupPr>
                        <m:ctrlPr>
                          <a:rPr lang="en-US" altLang="zh-CN" sz="2800" i="1">
                            <a:solidFill>
                              <a:srgbClr val="FF0000"/>
                            </a:solidFill>
                            <a:latin typeface="Cambria Math" panose="02040503050406030204" pitchFamily="18" charset="0"/>
                          </a:rPr>
                        </m:ctrlPr>
                      </m:sSubSup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𝑊𝐴𝐶𝐶</m:t>
                        </m:r>
                      </m:sub>
                      <m:sup>
                        <m:r>
                          <a:rPr lang="en-US" altLang="zh-CN" sz="2800" i="1">
                            <a:solidFill>
                              <a:srgbClr val="FF0000"/>
                            </a:solidFill>
                            <a:latin typeface="Cambria Math" panose="02040503050406030204" pitchFamily="18" charset="0"/>
                          </a:rPr>
                          <m:t>′</m:t>
                        </m:r>
                      </m:sup>
                    </m:sSubSup>
                  </m:oMath>
                </a14:m>
                <a:endParaRPr lang="zh-CN" altLang="en-US" sz="2800" dirty="0"/>
              </a:p>
            </p:txBody>
          </p:sp>
        </mc:Choice>
        <mc:Fallback xmlns="">
          <p:sp>
            <p:nvSpPr>
              <p:cNvPr id="9" name="文本框 8">
                <a:extLst>
                  <a:ext uri="{FF2B5EF4-FFF2-40B4-BE49-F238E27FC236}">
                    <a16:creationId xmlns:a16="http://schemas.microsoft.com/office/drawing/2014/main" id="{27B48EF2-8BB1-6DD8-4697-3BD48F01F685}"/>
                  </a:ext>
                </a:extLst>
              </p:cNvPr>
              <p:cNvSpPr txBox="1">
                <a:spLocks noRot="1" noChangeAspect="1" noMove="1" noResize="1" noEditPoints="1" noAdjustHandles="1" noChangeArrowheads="1" noChangeShapeType="1" noTextEdit="1"/>
              </p:cNvSpPr>
              <p:nvPr/>
            </p:nvSpPr>
            <p:spPr>
              <a:xfrm>
                <a:off x="313765" y="1076128"/>
                <a:ext cx="11496032" cy="761555"/>
              </a:xfrm>
              <a:prstGeom prst="rect">
                <a:avLst/>
              </a:prstGeom>
              <a:blipFill>
                <a:blip r:embed="rId6"/>
                <a:stretch>
                  <a:fillRect l="-1060" b="-10484"/>
                </a:stretch>
              </a:blipFill>
            </p:spPr>
            <p:txBody>
              <a:bodyPr/>
              <a:lstStyle/>
              <a:p>
                <a:r>
                  <a:rPr lang="zh-CN" altLang="en-US">
                    <a:noFill/>
                  </a:rPr>
                  <a:t> </a:t>
                </a:r>
              </a:p>
            </p:txBody>
          </p:sp>
        </mc:Fallback>
      </mc:AlternateContent>
      <p:grpSp>
        <p:nvGrpSpPr>
          <p:cNvPr id="27" name="组合 26">
            <a:extLst>
              <a:ext uri="{FF2B5EF4-FFF2-40B4-BE49-F238E27FC236}">
                <a16:creationId xmlns:a16="http://schemas.microsoft.com/office/drawing/2014/main" id="{BF0148FC-4061-B457-7FDF-F928E1BFC923}"/>
              </a:ext>
            </a:extLst>
          </p:cNvPr>
          <p:cNvGrpSpPr/>
          <p:nvPr/>
        </p:nvGrpSpPr>
        <p:grpSpPr>
          <a:xfrm>
            <a:off x="1452947" y="2925003"/>
            <a:ext cx="1246015" cy="2626815"/>
            <a:chOff x="1061734" y="3167390"/>
            <a:chExt cx="1246015" cy="2626815"/>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BE18279-59BE-77F6-936C-4DB5D5A5C351}"/>
                    </a:ext>
                  </a:extLst>
                </p:cNvPr>
                <p:cNvSpPr txBox="1"/>
                <p:nvPr/>
              </p:nvSpPr>
              <p:spPr>
                <a:xfrm>
                  <a:off x="1079464" y="3167390"/>
                  <a:ext cx="1210139" cy="523220"/>
                </a:xfrm>
                <a:prstGeom prst="rect">
                  <a:avLst/>
                </a:prstGeom>
                <a:noFill/>
              </p:spPr>
              <p:txBody>
                <a:bodyPr wrap="none" rtlCol="0">
                  <a:spAutoFit/>
                </a:bodyPr>
                <a:lstStyle/>
                <a:p>
                  <a:pPr algn="l"/>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𝐸</m:t>
                          </m:r>
                        </m:sub>
                      </m:sSub>
                    </m:oMath>
                  </a14:m>
                  <a:r>
                    <a:rPr lang="zh-CN" altLang="en-US" sz="2800" i="0" dirty="0">
                      <a:latin typeface="+mj-lt"/>
                    </a:rPr>
                    <a:t>、</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𝐷</m:t>
                          </m:r>
                        </m:sub>
                      </m:sSub>
                    </m:oMath>
                  </a14:m>
                  <a:endParaRPr lang="zh-CN" altLang="en-US" sz="2800" dirty="0"/>
                </a:p>
              </p:txBody>
            </p:sp>
          </mc:Choice>
          <mc:Fallback xmlns="">
            <p:sp>
              <p:nvSpPr>
                <p:cNvPr id="3" name="文本框 2">
                  <a:extLst>
                    <a:ext uri="{FF2B5EF4-FFF2-40B4-BE49-F238E27FC236}">
                      <a16:creationId xmlns:a16="http://schemas.microsoft.com/office/drawing/2014/main" id="{FBE18279-59BE-77F6-936C-4DB5D5A5C351}"/>
                    </a:ext>
                  </a:extLst>
                </p:cNvPr>
                <p:cNvSpPr txBox="1">
                  <a:spLocks noRot="1" noChangeAspect="1" noMove="1" noResize="1" noEditPoints="1" noAdjustHandles="1" noChangeArrowheads="1" noChangeShapeType="1" noTextEdit="1"/>
                </p:cNvSpPr>
                <p:nvPr/>
              </p:nvSpPr>
              <p:spPr>
                <a:xfrm>
                  <a:off x="1079464" y="3167390"/>
                  <a:ext cx="1210139" cy="523220"/>
                </a:xfrm>
                <a:prstGeom prst="rect">
                  <a:avLst/>
                </a:prstGeom>
                <a:blipFill>
                  <a:blip r:embed="rId7"/>
                  <a:stretch>
                    <a:fillRect t="-12791" b="-31395"/>
                  </a:stretch>
                </a:blipFill>
              </p:spPr>
              <p:txBody>
                <a:bodyPr/>
                <a:lstStyle/>
                <a:p>
                  <a:r>
                    <a:rPr lang="zh-CN" altLang="en-US">
                      <a:noFill/>
                    </a:rPr>
                    <a:t> </a:t>
                  </a:r>
                </a:p>
              </p:txBody>
            </p:sp>
          </mc:Fallback>
        </mc:AlternateContent>
        <p:cxnSp>
          <p:nvCxnSpPr>
            <p:cNvPr id="6" name="直接箭头连接符 5">
              <a:extLst>
                <a:ext uri="{FF2B5EF4-FFF2-40B4-BE49-F238E27FC236}">
                  <a16:creationId xmlns:a16="http://schemas.microsoft.com/office/drawing/2014/main" id="{DB6F43F1-F21F-5027-F984-8A299D8675F4}"/>
                </a:ext>
              </a:extLst>
            </p:cNvPr>
            <p:cNvCxnSpPr>
              <a:stCxn id="3" idx="2"/>
            </p:cNvCxnSpPr>
            <p:nvPr/>
          </p:nvCxnSpPr>
          <p:spPr>
            <a:xfrm flipH="1">
              <a:off x="1684533" y="3690610"/>
              <a:ext cx="1" cy="486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68FC8F6-3E6B-6C8E-E11B-6A5BCB788AD2}"/>
                    </a:ext>
                  </a:extLst>
                </p:cNvPr>
                <p:cNvSpPr txBox="1"/>
                <p:nvPr/>
              </p:nvSpPr>
              <p:spPr>
                <a:xfrm>
                  <a:off x="1061734" y="4238411"/>
                  <a:ext cx="1245597" cy="523220"/>
                </a:xfrm>
                <a:prstGeom prst="rect">
                  <a:avLst/>
                </a:prstGeom>
                <a:noFill/>
              </p:spPr>
              <p:txBody>
                <a:bodyPr wrap="none" rtlCol="0">
                  <a:spAutoFit/>
                </a:bodyPr>
                <a:lstStyle/>
                <a:p>
                  <a:pPr algn="l"/>
                  <a:r>
                    <a:rPr lang="zh-CN" altLang="en-US" sz="2800" dirty="0"/>
                    <a:t>求得</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𝑈</m:t>
                          </m:r>
                        </m:sub>
                      </m:sSub>
                    </m:oMath>
                  </a14:m>
                  <a:endParaRPr lang="zh-CN" altLang="en-US" sz="2800" dirty="0"/>
                </a:p>
              </p:txBody>
            </p:sp>
          </mc:Choice>
          <mc:Fallback xmlns="">
            <p:sp>
              <p:nvSpPr>
                <p:cNvPr id="8" name="文本框 7">
                  <a:extLst>
                    <a:ext uri="{FF2B5EF4-FFF2-40B4-BE49-F238E27FC236}">
                      <a16:creationId xmlns:a16="http://schemas.microsoft.com/office/drawing/2014/main" id="{568FC8F6-3E6B-6C8E-E11B-6A5BCB788AD2}"/>
                    </a:ext>
                  </a:extLst>
                </p:cNvPr>
                <p:cNvSpPr txBox="1">
                  <a:spLocks noRot="1" noChangeAspect="1" noMove="1" noResize="1" noEditPoints="1" noAdjustHandles="1" noChangeArrowheads="1" noChangeShapeType="1" noTextEdit="1"/>
                </p:cNvSpPr>
                <p:nvPr/>
              </p:nvSpPr>
              <p:spPr>
                <a:xfrm>
                  <a:off x="1061734" y="4238411"/>
                  <a:ext cx="1245597" cy="523220"/>
                </a:xfrm>
                <a:prstGeom prst="rect">
                  <a:avLst/>
                </a:prstGeom>
                <a:blipFill>
                  <a:blip r:embed="rId8"/>
                  <a:stretch>
                    <a:fillRect l="-9756" t="-12941" b="-32941"/>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77A2DF95-7803-52F8-0465-A6BEA0CA4207}"/>
                </a:ext>
              </a:extLst>
            </p:cNvPr>
            <p:cNvCxnSpPr/>
            <p:nvPr/>
          </p:nvCxnSpPr>
          <p:spPr>
            <a:xfrm flipH="1">
              <a:off x="1684531" y="4784461"/>
              <a:ext cx="1" cy="486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4459DE5-3A04-715C-AE11-615965552BF3}"/>
                    </a:ext>
                  </a:extLst>
                </p:cNvPr>
                <p:cNvSpPr txBox="1"/>
                <p:nvPr/>
              </p:nvSpPr>
              <p:spPr>
                <a:xfrm>
                  <a:off x="1079464" y="5270985"/>
                  <a:ext cx="1228285" cy="523220"/>
                </a:xfrm>
                <a:prstGeom prst="rect">
                  <a:avLst/>
                </a:prstGeom>
                <a:noFill/>
              </p:spPr>
              <p:txBody>
                <a:bodyPr wrap="none" rtlCol="0">
                  <a:spAutoFit/>
                </a:bodyPr>
                <a:lstStyle/>
                <a:p>
                  <a:r>
                    <a:rPr lang="zh-CN" altLang="en-US" sz="2800" dirty="0"/>
                    <a:t>求得</a:t>
                  </a:r>
                  <a14:m>
                    <m:oMath xmlns:m="http://schemas.openxmlformats.org/officeDocument/2006/math">
                      <m:sSubSup>
                        <m:sSubSupPr>
                          <m:ctrlPr>
                            <a:rPr lang="en-US" altLang="zh-CN" sz="2800" i="1">
                              <a:solidFill>
                                <a:srgbClr val="FF0000"/>
                              </a:solidFill>
                              <a:latin typeface="Cambria Math" panose="02040503050406030204" pitchFamily="18" charset="0"/>
                            </a:rPr>
                          </m:ctrlPr>
                        </m:sSubSup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up>
                          <m:r>
                            <a:rPr lang="en-US" altLang="zh-CN" sz="2800" i="1">
                              <a:solidFill>
                                <a:srgbClr val="FF0000"/>
                              </a:solidFill>
                              <a:latin typeface="Cambria Math" panose="02040503050406030204" pitchFamily="18" charset="0"/>
                            </a:rPr>
                            <m:t>′</m:t>
                          </m:r>
                        </m:sup>
                      </m:sSubSup>
                    </m:oMath>
                  </a14:m>
                  <a:endParaRPr lang="zh-CN" altLang="en-US" sz="2800" dirty="0"/>
                </a:p>
              </p:txBody>
            </p:sp>
          </mc:Choice>
          <mc:Fallback xmlns="">
            <p:sp>
              <p:nvSpPr>
                <p:cNvPr id="15" name="文本框 14">
                  <a:extLst>
                    <a:ext uri="{FF2B5EF4-FFF2-40B4-BE49-F238E27FC236}">
                      <a16:creationId xmlns:a16="http://schemas.microsoft.com/office/drawing/2014/main" id="{A4459DE5-3A04-715C-AE11-615965552BF3}"/>
                    </a:ext>
                  </a:extLst>
                </p:cNvPr>
                <p:cNvSpPr txBox="1">
                  <a:spLocks noRot="1" noChangeAspect="1" noMove="1" noResize="1" noEditPoints="1" noAdjustHandles="1" noChangeArrowheads="1" noChangeShapeType="1" noTextEdit="1"/>
                </p:cNvSpPr>
                <p:nvPr/>
              </p:nvSpPr>
              <p:spPr>
                <a:xfrm>
                  <a:off x="1079464" y="5270985"/>
                  <a:ext cx="1228285" cy="523220"/>
                </a:xfrm>
                <a:prstGeom prst="rect">
                  <a:avLst/>
                </a:prstGeom>
                <a:blipFill>
                  <a:blip r:embed="rId9"/>
                  <a:stretch>
                    <a:fillRect l="-9901" t="-12791" b="-31395"/>
                  </a:stretch>
                </a:blipFill>
              </p:spPr>
              <p:txBody>
                <a:bodyPr/>
                <a:lstStyle/>
                <a:p>
                  <a:r>
                    <a:rPr lang="zh-CN" altLang="en-US">
                      <a:noFill/>
                    </a:rPr>
                    <a:t> </a:t>
                  </a:r>
                </a:p>
              </p:txBody>
            </p:sp>
          </mc:Fallback>
        </mc:AlternateContent>
      </p:grpSp>
      <p:grpSp>
        <p:nvGrpSpPr>
          <p:cNvPr id="26" name="组合 25">
            <a:extLst>
              <a:ext uri="{FF2B5EF4-FFF2-40B4-BE49-F238E27FC236}">
                <a16:creationId xmlns:a16="http://schemas.microsoft.com/office/drawing/2014/main" id="{22CA6B4D-B0DB-8D8B-62FA-27B81D595F98}"/>
              </a:ext>
            </a:extLst>
          </p:cNvPr>
          <p:cNvGrpSpPr/>
          <p:nvPr/>
        </p:nvGrpSpPr>
        <p:grpSpPr>
          <a:xfrm>
            <a:off x="7095589" y="2925003"/>
            <a:ext cx="1245597" cy="2626815"/>
            <a:chOff x="7018941" y="3205202"/>
            <a:chExt cx="1245597" cy="2626815"/>
          </a:xfrm>
        </p:grpSpPr>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B47AFB0-5374-CBB1-34F5-D6A7D713C998}"/>
                    </a:ext>
                  </a:extLst>
                </p:cNvPr>
                <p:cNvSpPr txBox="1"/>
                <p:nvPr/>
              </p:nvSpPr>
              <p:spPr>
                <a:xfrm>
                  <a:off x="7036670" y="3205202"/>
                  <a:ext cx="1210139" cy="523220"/>
                </a:xfrm>
                <a:prstGeom prst="rect">
                  <a:avLst/>
                </a:prstGeom>
                <a:noFill/>
              </p:spPr>
              <p:txBody>
                <a:bodyPr wrap="none" rtlCol="0">
                  <a:spAutoFit/>
                </a:bodyPr>
                <a:lstStyle/>
                <a:p>
                  <a:pPr algn="l"/>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𝐸</m:t>
                          </m:r>
                        </m:sub>
                      </m:sSub>
                    </m:oMath>
                  </a14:m>
                  <a:r>
                    <a:rPr lang="zh-CN" altLang="en-US" sz="2800" i="0" dirty="0">
                      <a:latin typeface="+mj-lt"/>
                    </a:rPr>
                    <a:t>、</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𝐷</m:t>
                          </m:r>
                        </m:sub>
                      </m:sSub>
                    </m:oMath>
                  </a14:m>
                  <a:endParaRPr lang="zh-CN" altLang="en-US" sz="2800" dirty="0"/>
                </a:p>
              </p:txBody>
            </p:sp>
          </mc:Choice>
          <mc:Fallback xmlns="">
            <p:sp>
              <p:nvSpPr>
                <p:cNvPr id="19" name="文本框 18">
                  <a:extLst>
                    <a:ext uri="{FF2B5EF4-FFF2-40B4-BE49-F238E27FC236}">
                      <a16:creationId xmlns:a16="http://schemas.microsoft.com/office/drawing/2014/main" id="{EB47AFB0-5374-CBB1-34F5-D6A7D713C998}"/>
                    </a:ext>
                  </a:extLst>
                </p:cNvPr>
                <p:cNvSpPr txBox="1">
                  <a:spLocks noRot="1" noChangeAspect="1" noMove="1" noResize="1" noEditPoints="1" noAdjustHandles="1" noChangeArrowheads="1" noChangeShapeType="1" noTextEdit="1"/>
                </p:cNvSpPr>
                <p:nvPr/>
              </p:nvSpPr>
              <p:spPr>
                <a:xfrm>
                  <a:off x="7036670" y="3205202"/>
                  <a:ext cx="1210139" cy="523220"/>
                </a:xfrm>
                <a:prstGeom prst="rect">
                  <a:avLst/>
                </a:prstGeom>
                <a:blipFill>
                  <a:blip r:embed="rId10"/>
                  <a:stretch>
                    <a:fillRect t="-12791" b="-31395"/>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757BA4C4-84D7-45C9-6B38-9D651C5CF9EE}"/>
                </a:ext>
              </a:extLst>
            </p:cNvPr>
            <p:cNvCxnSpPr>
              <a:cxnSpLocks/>
              <a:endCxn id="21" idx="0"/>
            </p:cNvCxnSpPr>
            <p:nvPr/>
          </p:nvCxnSpPr>
          <p:spPr>
            <a:xfrm>
              <a:off x="7641739" y="3728422"/>
              <a:ext cx="1" cy="547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35A44B8-EB3D-FE9A-2602-718927ACC223}"/>
                    </a:ext>
                  </a:extLst>
                </p:cNvPr>
                <p:cNvSpPr txBox="1"/>
                <p:nvPr/>
              </p:nvSpPr>
              <p:spPr>
                <a:xfrm>
                  <a:off x="7018941" y="4276223"/>
                  <a:ext cx="1245597" cy="523220"/>
                </a:xfrm>
                <a:prstGeom prst="rect">
                  <a:avLst/>
                </a:prstGeom>
                <a:noFill/>
              </p:spPr>
              <p:txBody>
                <a:bodyPr wrap="none" rtlCol="0">
                  <a:spAutoFit/>
                </a:bodyPr>
                <a:lstStyle/>
                <a:p>
                  <a:pPr algn="l"/>
                  <a:r>
                    <a:rPr lang="zh-CN" altLang="en-US" sz="2800" dirty="0"/>
                    <a:t>求得</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𝑈</m:t>
                          </m:r>
                        </m:sub>
                      </m:sSub>
                    </m:oMath>
                  </a14:m>
                  <a:endParaRPr lang="zh-CN" altLang="en-US" sz="2800" dirty="0"/>
                </a:p>
              </p:txBody>
            </p:sp>
          </mc:Choice>
          <mc:Fallback xmlns="">
            <p:sp>
              <p:nvSpPr>
                <p:cNvPr id="21" name="文本框 20">
                  <a:extLst>
                    <a:ext uri="{FF2B5EF4-FFF2-40B4-BE49-F238E27FC236}">
                      <a16:creationId xmlns:a16="http://schemas.microsoft.com/office/drawing/2014/main" id="{E35A44B8-EB3D-FE9A-2602-718927ACC223}"/>
                    </a:ext>
                  </a:extLst>
                </p:cNvPr>
                <p:cNvSpPr txBox="1">
                  <a:spLocks noRot="1" noChangeAspect="1" noMove="1" noResize="1" noEditPoints="1" noAdjustHandles="1" noChangeArrowheads="1" noChangeShapeType="1" noTextEdit="1"/>
                </p:cNvSpPr>
                <p:nvPr/>
              </p:nvSpPr>
              <p:spPr>
                <a:xfrm>
                  <a:off x="7018941" y="4276223"/>
                  <a:ext cx="1245597" cy="523220"/>
                </a:xfrm>
                <a:prstGeom prst="rect">
                  <a:avLst/>
                </a:prstGeom>
                <a:blipFill>
                  <a:blip r:embed="rId11"/>
                  <a:stretch>
                    <a:fillRect l="-10294" t="-12941" b="-32941"/>
                  </a:stretch>
                </a:blipFill>
              </p:spPr>
              <p:txBody>
                <a:bodyPr/>
                <a:lstStyle/>
                <a:p>
                  <a:r>
                    <a:rPr lang="zh-CN" altLang="en-US">
                      <a:noFill/>
                    </a:rPr>
                    <a:t> </a:t>
                  </a:r>
                </a:p>
              </p:txBody>
            </p:sp>
          </mc:Fallback>
        </mc:AlternateContent>
        <p:cxnSp>
          <p:nvCxnSpPr>
            <p:cNvPr id="22" name="直接箭头连接符 21">
              <a:extLst>
                <a:ext uri="{FF2B5EF4-FFF2-40B4-BE49-F238E27FC236}">
                  <a16:creationId xmlns:a16="http://schemas.microsoft.com/office/drawing/2014/main" id="{A1ADCB44-35FA-91D4-8FE4-95634460B6E4}"/>
                </a:ext>
              </a:extLst>
            </p:cNvPr>
            <p:cNvCxnSpPr>
              <a:cxnSpLocks/>
            </p:cNvCxnSpPr>
            <p:nvPr/>
          </p:nvCxnSpPr>
          <p:spPr>
            <a:xfrm flipH="1">
              <a:off x="7641739" y="4822273"/>
              <a:ext cx="1" cy="486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20B2602-777A-A6F2-5369-E64ECF2A65C1}"/>
                    </a:ext>
                  </a:extLst>
                </p:cNvPr>
                <p:cNvSpPr txBox="1"/>
                <p:nvPr/>
              </p:nvSpPr>
              <p:spPr>
                <a:xfrm>
                  <a:off x="7027597" y="5308797"/>
                  <a:ext cx="1228285" cy="523220"/>
                </a:xfrm>
                <a:prstGeom prst="rect">
                  <a:avLst/>
                </a:prstGeom>
                <a:noFill/>
              </p:spPr>
              <p:txBody>
                <a:bodyPr wrap="none" rtlCol="0">
                  <a:spAutoFit/>
                </a:bodyPr>
                <a:lstStyle/>
                <a:p>
                  <a:r>
                    <a:rPr lang="zh-CN" altLang="en-US" sz="2800" dirty="0"/>
                    <a:t>求得</a:t>
                  </a:r>
                  <a14:m>
                    <m:oMath xmlns:m="http://schemas.openxmlformats.org/officeDocument/2006/math">
                      <m:sSubSup>
                        <m:sSubSupPr>
                          <m:ctrlPr>
                            <a:rPr lang="en-US" altLang="zh-CN" sz="2800" i="1">
                              <a:solidFill>
                                <a:srgbClr val="FF0000"/>
                              </a:solidFill>
                              <a:latin typeface="Cambria Math" panose="02040503050406030204" pitchFamily="18" charset="0"/>
                            </a:rPr>
                          </m:ctrlPr>
                        </m:sSubSup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up>
                          <m:r>
                            <a:rPr lang="en-US" altLang="zh-CN" sz="2800" i="1">
                              <a:solidFill>
                                <a:srgbClr val="FF0000"/>
                              </a:solidFill>
                              <a:latin typeface="Cambria Math" panose="02040503050406030204" pitchFamily="18" charset="0"/>
                            </a:rPr>
                            <m:t>′</m:t>
                          </m:r>
                        </m:sup>
                      </m:sSubSup>
                    </m:oMath>
                  </a14:m>
                  <a:endParaRPr lang="zh-CN" altLang="en-US" sz="2800" dirty="0"/>
                </a:p>
              </p:txBody>
            </p:sp>
          </mc:Choice>
          <mc:Fallback xmlns="">
            <p:sp>
              <p:nvSpPr>
                <p:cNvPr id="24" name="文本框 23">
                  <a:extLst>
                    <a:ext uri="{FF2B5EF4-FFF2-40B4-BE49-F238E27FC236}">
                      <a16:creationId xmlns:a16="http://schemas.microsoft.com/office/drawing/2014/main" id="{520B2602-777A-A6F2-5369-E64ECF2A65C1}"/>
                    </a:ext>
                  </a:extLst>
                </p:cNvPr>
                <p:cNvSpPr txBox="1">
                  <a:spLocks noRot="1" noChangeAspect="1" noMove="1" noResize="1" noEditPoints="1" noAdjustHandles="1" noChangeArrowheads="1" noChangeShapeType="1" noTextEdit="1"/>
                </p:cNvSpPr>
                <p:nvPr/>
              </p:nvSpPr>
              <p:spPr>
                <a:xfrm>
                  <a:off x="7027597" y="5308797"/>
                  <a:ext cx="1228285" cy="523220"/>
                </a:xfrm>
                <a:prstGeom prst="rect">
                  <a:avLst/>
                </a:prstGeom>
                <a:blipFill>
                  <a:blip r:embed="rId12"/>
                  <a:stretch>
                    <a:fillRect l="-9901" t="-12791" b="-3139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EEDADB2-53F8-4B14-2842-9805CF99F2CE}"/>
                  </a:ext>
                </a:extLst>
              </p:cNvPr>
              <p:cNvSpPr txBox="1"/>
              <p:nvPr/>
            </p:nvSpPr>
            <p:spPr>
              <a:xfrm>
                <a:off x="8137711" y="3429000"/>
                <a:ext cx="2714642" cy="6154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FF0000"/>
                              </a:solidFill>
                              <a:latin typeface="Cambria Math" panose="02040503050406030204" pitchFamily="18" charset="0"/>
                            </a:rPr>
                          </m:ctrlPr>
                        </m:sSubPr>
                        <m:e>
                          <m:r>
                            <a:rPr lang="en-US" altLang="zh-CN" sz="1800" b="0" i="1" smtClean="0">
                              <a:solidFill>
                                <a:srgbClr val="FF0000"/>
                              </a:solidFill>
                              <a:latin typeface="Cambria Math" panose="02040503050406030204" pitchFamily="18" charset="0"/>
                            </a:rPr>
                            <m:t>𝑟</m:t>
                          </m:r>
                        </m:e>
                        <m:sub>
                          <m:r>
                            <a:rPr lang="en-US" altLang="zh-CN" sz="1800" b="0" i="1" smtClean="0">
                              <a:solidFill>
                                <a:srgbClr val="FF0000"/>
                              </a:solidFill>
                              <a:latin typeface="Cambria Math" panose="02040503050406030204" pitchFamily="18" charset="0"/>
                            </a:rPr>
                            <m:t>𝑈</m:t>
                          </m:r>
                        </m:sub>
                      </m:sSub>
                      <m:r>
                        <a:rPr lang="en-US" altLang="zh-CN" sz="1800" b="0" i="1" smtClean="0">
                          <a:solidFill>
                            <a:srgbClr val="FF0000"/>
                          </a:solidFill>
                          <a:latin typeface="Cambria Math" panose="02040503050406030204" pitchFamily="18" charset="0"/>
                        </a:rPr>
                        <m:t>=</m:t>
                      </m:r>
                      <m:f>
                        <m:fPr>
                          <m:ctrlPr>
                            <a:rPr lang="en-US" altLang="zh-CN" sz="1800" i="1">
                              <a:solidFill>
                                <a:srgbClr val="FF0000"/>
                              </a:solidFill>
                              <a:latin typeface="Cambria Math" panose="02040503050406030204" pitchFamily="18" charset="0"/>
                            </a:rPr>
                          </m:ctrlPr>
                        </m:fPr>
                        <m:num>
                          <m:r>
                            <a:rPr lang="en-US" altLang="zh-CN" sz="1800" i="1">
                              <a:solidFill>
                                <a:srgbClr val="FF0000"/>
                              </a:solidFill>
                              <a:latin typeface="Cambria Math" panose="02040503050406030204" pitchFamily="18" charset="0"/>
                            </a:rPr>
                            <m:t>𝐸</m:t>
                          </m:r>
                        </m:num>
                        <m:den>
                          <m:r>
                            <a:rPr lang="en-US" altLang="zh-CN" sz="1800" i="1">
                              <a:solidFill>
                                <a:srgbClr val="FF0000"/>
                              </a:solidFill>
                              <a:latin typeface="Cambria Math" panose="02040503050406030204" pitchFamily="18" charset="0"/>
                            </a:rPr>
                            <m:t>𝐸</m:t>
                          </m:r>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𝐷</m:t>
                          </m:r>
                        </m:den>
                      </m:f>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𝑟</m:t>
                          </m:r>
                        </m:e>
                        <m:sub>
                          <m:r>
                            <a:rPr lang="en-US" altLang="zh-CN" sz="1800" i="1">
                              <a:solidFill>
                                <a:srgbClr val="FF0000"/>
                              </a:solidFill>
                              <a:latin typeface="Cambria Math" panose="02040503050406030204" pitchFamily="18" charset="0"/>
                            </a:rPr>
                            <m:t>𝐸</m:t>
                          </m:r>
                        </m:sub>
                      </m:sSub>
                      <m:r>
                        <a:rPr lang="en-US" altLang="zh-CN" sz="1800" i="1">
                          <a:solidFill>
                            <a:srgbClr val="FF0000"/>
                          </a:solidFill>
                          <a:latin typeface="Cambria Math" panose="02040503050406030204" pitchFamily="18" charset="0"/>
                        </a:rPr>
                        <m:t>+</m:t>
                      </m:r>
                      <m:f>
                        <m:fPr>
                          <m:ctrlPr>
                            <a:rPr lang="en-US" altLang="zh-CN" sz="1800" i="1">
                              <a:solidFill>
                                <a:srgbClr val="FF0000"/>
                              </a:solidFill>
                              <a:latin typeface="Cambria Math" panose="02040503050406030204" pitchFamily="18" charset="0"/>
                            </a:rPr>
                          </m:ctrlPr>
                        </m:fPr>
                        <m:num>
                          <m:r>
                            <a:rPr lang="en-US" altLang="zh-CN" sz="1800" i="1">
                              <a:solidFill>
                                <a:srgbClr val="FF0000"/>
                              </a:solidFill>
                              <a:latin typeface="Cambria Math" panose="02040503050406030204" pitchFamily="18" charset="0"/>
                            </a:rPr>
                            <m:t>𝐷</m:t>
                          </m:r>
                        </m:num>
                        <m:den>
                          <m:r>
                            <a:rPr lang="en-US" altLang="zh-CN" sz="1800" i="1">
                              <a:solidFill>
                                <a:srgbClr val="FF0000"/>
                              </a:solidFill>
                              <a:latin typeface="Cambria Math" panose="02040503050406030204" pitchFamily="18" charset="0"/>
                            </a:rPr>
                            <m:t>𝐸</m:t>
                          </m:r>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𝐷</m:t>
                          </m:r>
                        </m:den>
                      </m:f>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𝑟</m:t>
                          </m:r>
                        </m:e>
                        <m:sub>
                          <m:r>
                            <a:rPr lang="en-US" altLang="zh-CN" sz="1800" i="1">
                              <a:solidFill>
                                <a:srgbClr val="FF0000"/>
                              </a:solidFill>
                              <a:latin typeface="Cambria Math" panose="02040503050406030204" pitchFamily="18" charset="0"/>
                            </a:rPr>
                            <m:t>𝐷</m:t>
                          </m:r>
                        </m:sub>
                      </m:sSub>
                    </m:oMath>
                  </m:oMathPara>
                </a14:m>
                <a:endParaRPr lang="zh-CN" altLang="en-US" dirty="0"/>
              </a:p>
            </p:txBody>
          </p:sp>
        </mc:Choice>
        <mc:Fallback xmlns="">
          <p:sp>
            <p:nvSpPr>
              <p:cNvPr id="25" name="文本框 24">
                <a:extLst>
                  <a:ext uri="{FF2B5EF4-FFF2-40B4-BE49-F238E27FC236}">
                    <a16:creationId xmlns:a16="http://schemas.microsoft.com/office/drawing/2014/main" id="{9EEDADB2-53F8-4B14-2842-9805CF99F2CE}"/>
                  </a:ext>
                </a:extLst>
              </p:cNvPr>
              <p:cNvSpPr txBox="1">
                <a:spLocks noRot="1" noChangeAspect="1" noMove="1" noResize="1" noEditPoints="1" noAdjustHandles="1" noChangeArrowheads="1" noChangeShapeType="1" noTextEdit="1"/>
              </p:cNvSpPr>
              <p:nvPr/>
            </p:nvSpPr>
            <p:spPr>
              <a:xfrm>
                <a:off x="8137711" y="3429000"/>
                <a:ext cx="2714642" cy="61549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925A543B-C064-0EE0-D59C-CEC583B755BF}"/>
                  </a:ext>
                </a:extLst>
              </p:cNvPr>
              <p:cNvSpPr txBox="1"/>
              <p:nvPr/>
            </p:nvSpPr>
            <p:spPr>
              <a:xfrm>
                <a:off x="8137711" y="4395219"/>
                <a:ext cx="2942667" cy="6333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FF0000"/>
                              </a:solidFill>
                              <a:latin typeface="Cambria Math" panose="02040503050406030204" pitchFamily="18" charset="0"/>
                            </a:rPr>
                          </m:ctrlPr>
                        </m:sSubPr>
                        <m:e>
                          <m:r>
                            <a:rPr lang="en-US" altLang="zh-CN" sz="1800" b="0" i="1" smtClean="0">
                              <a:solidFill>
                                <a:srgbClr val="FF0000"/>
                              </a:solidFill>
                              <a:latin typeface="Cambria Math" panose="02040503050406030204" pitchFamily="18" charset="0"/>
                            </a:rPr>
                            <m:t>𝑟</m:t>
                          </m:r>
                        </m:e>
                        <m:sub>
                          <m:r>
                            <a:rPr lang="en-US" altLang="zh-CN" sz="1800" b="0" i="1" smtClean="0">
                              <a:solidFill>
                                <a:srgbClr val="FF0000"/>
                              </a:solidFill>
                              <a:latin typeface="Cambria Math" panose="02040503050406030204" pitchFamily="18" charset="0"/>
                            </a:rPr>
                            <m:t>𝑈</m:t>
                          </m:r>
                        </m:sub>
                      </m:sSub>
                      <m:r>
                        <a:rPr lang="en-US" altLang="zh-CN" sz="1800" b="0" i="1" smtClean="0">
                          <a:solidFill>
                            <a:srgbClr val="FF0000"/>
                          </a:solidFill>
                          <a:latin typeface="Cambria Math" panose="02040503050406030204" pitchFamily="18" charset="0"/>
                        </a:rPr>
                        <m:t>=</m:t>
                      </m:r>
                      <m:sSubSup>
                        <m:sSubSupPr>
                          <m:ctrlPr>
                            <a:rPr lang="en-US" altLang="zh-CN" i="1">
                              <a:solidFill>
                                <a:srgbClr val="FF0000"/>
                              </a:solidFill>
                              <a:latin typeface="Cambria Math" panose="02040503050406030204" pitchFamily="18" charset="0"/>
                            </a:rPr>
                          </m:ctrlPr>
                        </m:sSubSupPr>
                        <m:e>
                          <m:f>
                            <m:fPr>
                              <m:ctrlPr>
                                <a:rPr lang="en-US" altLang="zh-CN" i="1">
                                  <a:solidFill>
                                    <a:srgbClr val="FF0000"/>
                                  </a:solidFill>
                                  <a:latin typeface="Cambria Math" panose="02040503050406030204" pitchFamily="18" charset="0"/>
                                </a:rPr>
                              </m:ctrlPr>
                            </m:fPr>
                            <m:num>
                              <m:sSup>
                                <m:sSupPr>
                                  <m:ctrlPr>
                                    <a:rPr lang="en-US" altLang="zh-CN" i="1">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num>
                            <m:den>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den>
                          </m:f>
                          <m:r>
                            <a:rPr lang="en-US" altLang="zh-CN" i="1">
                              <a:solidFill>
                                <a:srgbClr val="FF0000"/>
                              </a:solidFill>
                              <a:latin typeface="Cambria Math" panose="02040503050406030204" pitchFamily="18" charset="0"/>
                            </a:rPr>
                            <m:t>𝑟</m:t>
                          </m:r>
                        </m:e>
                        <m:sub>
                          <m:r>
                            <a:rPr lang="en-US" altLang="zh-CN" i="1">
                              <a:solidFill>
                                <a:srgbClr val="FF0000"/>
                              </a:solidFill>
                              <a:latin typeface="Cambria Math" panose="02040503050406030204" pitchFamily="18" charset="0"/>
                            </a:rPr>
                            <m:t>𝐸</m:t>
                          </m:r>
                        </m:sub>
                        <m:sup>
                          <m:r>
                            <a:rPr lang="en-US" altLang="zh-CN" i="1">
                              <a:solidFill>
                                <a:srgbClr val="FF0000"/>
                              </a:solidFill>
                              <a:latin typeface="Cambria Math" panose="02040503050406030204" pitchFamily="18" charset="0"/>
                            </a:rPr>
                            <m:t>′</m:t>
                          </m:r>
                        </m:sup>
                      </m:sSubSup>
                      <m:r>
                        <a:rPr lang="en-US" altLang="zh-CN" sz="1800" i="1">
                          <a:solidFill>
                            <a:srgbClr val="FF0000"/>
                          </a:solidFill>
                          <a:latin typeface="Cambria Math" panose="02040503050406030204" pitchFamily="18" charset="0"/>
                        </a:rPr>
                        <m:t>+</m:t>
                      </m:r>
                      <m:f>
                        <m:fPr>
                          <m:ctrlPr>
                            <a:rPr lang="en-US" altLang="zh-CN" sz="1800" i="1">
                              <a:solidFill>
                                <a:srgbClr val="FF0000"/>
                              </a:solidFill>
                              <a:latin typeface="Cambria Math" panose="02040503050406030204" pitchFamily="18" charset="0"/>
                            </a:rPr>
                          </m:ctrlPr>
                        </m:fPr>
                        <m:num>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num>
                        <m:den>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r>
                            <a:rPr lang="en-US" altLang="zh-CN" sz="1800"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den>
                      </m:f>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𝑟</m:t>
                          </m:r>
                        </m:e>
                        <m:sub>
                          <m:r>
                            <a:rPr lang="en-US" altLang="zh-CN" i="1">
                              <a:solidFill>
                                <a:srgbClr val="FF0000"/>
                              </a:solidFill>
                              <a:latin typeface="Cambria Math" panose="02040503050406030204" pitchFamily="18" charset="0"/>
                            </a:rPr>
                            <m:t>𝐷</m:t>
                          </m:r>
                        </m:sub>
                        <m:sup>
                          <m:r>
                            <a:rPr lang="en-US" altLang="zh-CN" i="1">
                              <a:solidFill>
                                <a:srgbClr val="FF0000"/>
                              </a:solidFill>
                              <a:latin typeface="Cambria Math" panose="02040503050406030204" pitchFamily="18" charset="0"/>
                            </a:rPr>
                            <m:t>′</m:t>
                          </m:r>
                        </m:sup>
                      </m:sSubSup>
                    </m:oMath>
                  </m:oMathPara>
                </a14:m>
                <a:endParaRPr lang="zh-CN" altLang="en-US" dirty="0"/>
              </a:p>
            </p:txBody>
          </p:sp>
        </mc:Choice>
        <mc:Fallback xmlns="">
          <p:sp>
            <p:nvSpPr>
              <p:cNvPr id="28" name="文本框 27">
                <a:extLst>
                  <a:ext uri="{FF2B5EF4-FFF2-40B4-BE49-F238E27FC236}">
                    <a16:creationId xmlns:a16="http://schemas.microsoft.com/office/drawing/2014/main" id="{925A543B-C064-0EE0-D59C-CEC583B755BF}"/>
                  </a:ext>
                </a:extLst>
              </p:cNvPr>
              <p:cNvSpPr txBox="1">
                <a:spLocks noRot="1" noChangeAspect="1" noMove="1" noResize="1" noEditPoints="1" noAdjustHandles="1" noChangeArrowheads="1" noChangeShapeType="1" noTextEdit="1"/>
              </p:cNvSpPr>
              <p:nvPr/>
            </p:nvSpPr>
            <p:spPr>
              <a:xfrm>
                <a:off x="8137711" y="4395219"/>
                <a:ext cx="2942667" cy="633379"/>
              </a:xfrm>
              <a:prstGeom prst="rect">
                <a:avLst/>
              </a:prstGeom>
              <a:blipFill>
                <a:blip r:embed="rId1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id="{D477CEE8-DBB3-95FF-8252-5DBA55D20CF1}"/>
              </a:ext>
            </a:extLst>
          </p:cNvPr>
          <p:cNvCxnSpPr/>
          <p:nvPr/>
        </p:nvCxnSpPr>
        <p:spPr>
          <a:xfrm flipH="1">
            <a:off x="2071674" y="5620645"/>
            <a:ext cx="1" cy="486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2F81F095-6426-B03D-6436-2FEC4A973153}"/>
                  </a:ext>
                </a:extLst>
              </p:cNvPr>
              <p:cNvSpPr txBox="1"/>
              <p:nvPr/>
            </p:nvSpPr>
            <p:spPr>
              <a:xfrm>
                <a:off x="1180693" y="6061172"/>
                <a:ext cx="1808252" cy="523220"/>
              </a:xfrm>
              <a:prstGeom prst="rect">
                <a:avLst/>
              </a:prstGeom>
              <a:noFill/>
            </p:spPr>
            <p:txBody>
              <a:bodyPr wrap="none" rtlCol="0">
                <a:spAutoFit/>
              </a:bodyPr>
              <a:lstStyle/>
              <a:p>
                <a:r>
                  <a:rPr lang="zh-CN" altLang="en-US" sz="2800" dirty="0"/>
                  <a:t>求得</a:t>
                </a:r>
                <a14:m>
                  <m:oMath xmlns:m="http://schemas.openxmlformats.org/officeDocument/2006/math">
                    <m:sSubSup>
                      <m:sSubSupPr>
                        <m:ctrlPr>
                          <a:rPr lang="en-US" altLang="zh-CN" sz="2800" i="1">
                            <a:solidFill>
                              <a:srgbClr val="FF0000"/>
                            </a:solidFill>
                            <a:latin typeface="Cambria Math" panose="02040503050406030204" pitchFamily="18" charset="0"/>
                          </a:rPr>
                        </m:ctrlPr>
                      </m:sSubSup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𝑊𝐴𝐶𝐶</m:t>
                        </m:r>
                      </m:sub>
                      <m:sup>
                        <m:r>
                          <a:rPr lang="en-US" altLang="zh-CN" sz="2800" i="1">
                            <a:solidFill>
                              <a:srgbClr val="FF0000"/>
                            </a:solidFill>
                            <a:latin typeface="Cambria Math" panose="02040503050406030204" pitchFamily="18" charset="0"/>
                          </a:rPr>
                          <m:t>′</m:t>
                        </m:r>
                      </m:sup>
                    </m:sSubSup>
                  </m:oMath>
                </a14:m>
                <a:endParaRPr lang="zh-CN" altLang="en-US" sz="2800" dirty="0"/>
              </a:p>
            </p:txBody>
          </p:sp>
        </mc:Choice>
        <mc:Fallback xmlns="">
          <p:sp>
            <p:nvSpPr>
              <p:cNvPr id="30" name="文本框 29">
                <a:extLst>
                  <a:ext uri="{FF2B5EF4-FFF2-40B4-BE49-F238E27FC236}">
                    <a16:creationId xmlns:a16="http://schemas.microsoft.com/office/drawing/2014/main" id="{2F81F095-6426-B03D-6436-2FEC4A973153}"/>
                  </a:ext>
                </a:extLst>
              </p:cNvPr>
              <p:cNvSpPr txBox="1">
                <a:spLocks noRot="1" noChangeAspect="1" noMove="1" noResize="1" noEditPoints="1" noAdjustHandles="1" noChangeArrowheads="1" noChangeShapeType="1" noTextEdit="1"/>
              </p:cNvSpPr>
              <p:nvPr/>
            </p:nvSpPr>
            <p:spPr>
              <a:xfrm>
                <a:off x="1180693" y="6061172"/>
                <a:ext cx="1808252" cy="523220"/>
              </a:xfrm>
              <a:prstGeom prst="rect">
                <a:avLst/>
              </a:prstGeom>
              <a:blipFill>
                <a:blip r:embed="rId15"/>
                <a:stretch>
                  <a:fillRect l="-7095" t="-11628"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FFCE288-6DDD-044A-48A1-3DE17F827F1D}"/>
                  </a:ext>
                </a:extLst>
              </p:cNvPr>
              <p:cNvSpPr txBox="1"/>
              <p:nvPr/>
            </p:nvSpPr>
            <p:spPr>
              <a:xfrm>
                <a:off x="6814261" y="6038342"/>
                <a:ext cx="1808252" cy="523220"/>
              </a:xfrm>
              <a:prstGeom prst="rect">
                <a:avLst/>
              </a:prstGeom>
              <a:noFill/>
            </p:spPr>
            <p:txBody>
              <a:bodyPr wrap="none" rtlCol="0">
                <a:spAutoFit/>
              </a:bodyPr>
              <a:lstStyle/>
              <a:p>
                <a:r>
                  <a:rPr lang="zh-CN" altLang="en-US" sz="2800" dirty="0"/>
                  <a:t>求得</a:t>
                </a:r>
                <a14:m>
                  <m:oMath xmlns:m="http://schemas.openxmlformats.org/officeDocument/2006/math">
                    <m:sSubSup>
                      <m:sSubSupPr>
                        <m:ctrlPr>
                          <a:rPr lang="en-US" altLang="zh-CN" sz="2800" i="1">
                            <a:solidFill>
                              <a:srgbClr val="FF0000"/>
                            </a:solidFill>
                            <a:latin typeface="Cambria Math" panose="02040503050406030204" pitchFamily="18" charset="0"/>
                          </a:rPr>
                        </m:ctrlPr>
                      </m:sSubSup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𝑊𝐴𝐶𝐶</m:t>
                        </m:r>
                      </m:sub>
                      <m:sup>
                        <m:r>
                          <a:rPr lang="en-US" altLang="zh-CN" sz="2800" i="1">
                            <a:solidFill>
                              <a:srgbClr val="FF0000"/>
                            </a:solidFill>
                            <a:latin typeface="Cambria Math" panose="02040503050406030204" pitchFamily="18" charset="0"/>
                          </a:rPr>
                          <m:t>′</m:t>
                        </m:r>
                      </m:sup>
                    </m:sSubSup>
                  </m:oMath>
                </a14:m>
                <a:endParaRPr lang="zh-CN" altLang="en-US" sz="2800" dirty="0"/>
              </a:p>
            </p:txBody>
          </p:sp>
        </mc:Choice>
        <mc:Fallback xmlns="">
          <p:sp>
            <p:nvSpPr>
              <p:cNvPr id="31" name="文本框 30">
                <a:extLst>
                  <a:ext uri="{FF2B5EF4-FFF2-40B4-BE49-F238E27FC236}">
                    <a16:creationId xmlns:a16="http://schemas.microsoft.com/office/drawing/2014/main" id="{2FFCE288-6DDD-044A-48A1-3DE17F827F1D}"/>
                  </a:ext>
                </a:extLst>
              </p:cNvPr>
              <p:cNvSpPr txBox="1">
                <a:spLocks noRot="1" noChangeAspect="1" noMove="1" noResize="1" noEditPoints="1" noAdjustHandles="1" noChangeArrowheads="1" noChangeShapeType="1" noTextEdit="1"/>
              </p:cNvSpPr>
              <p:nvPr/>
            </p:nvSpPr>
            <p:spPr>
              <a:xfrm>
                <a:off x="6814261" y="6038342"/>
                <a:ext cx="1808252" cy="523220"/>
              </a:xfrm>
              <a:prstGeom prst="rect">
                <a:avLst/>
              </a:prstGeom>
              <a:blipFill>
                <a:blip r:embed="rId16"/>
                <a:stretch>
                  <a:fillRect l="-7095" t="-12941" b="-32941"/>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6FDD2879-5910-01F8-057A-0B101C503D54}"/>
              </a:ext>
            </a:extLst>
          </p:cNvPr>
          <p:cNvCxnSpPr/>
          <p:nvPr/>
        </p:nvCxnSpPr>
        <p:spPr>
          <a:xfrm flipH="1">
            <a:off x="7718387" y="5561814"/>
            <a:ext cx="1" cy="486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7F39E7A9-B2C9-7682-94E5-3C22A2D5F62D}"/>
                  </a:ext>
                </a:extLst>
              </p:cNvPr>
              <p:cNvSpPr txBox="1"/>
              <p:nvPr/>
            </p:nvSpPr>
            <p:spPr>
              <a:xfrm>
                <a:off x="2417672" y="5493473"/>
                <a:ext cx="4098697" cy="6333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FF0000"/>
                              </a:solidFill>
                              <a:latin typeface="Cambria Math" panose="02040503050406030204" pitchFamily="18" charset="0"/>
                            </a:rPr>
                          </m:ctrlPr>
                        </m:sSubPr>
                        <m:e>
                          <m:r>
                            <a:rPr lang="en-US" altLang="zh-CN" sz="1800" b="0" i="1" smtClean="0">
                              <a:solidFill>
                                <a:srgbClr val="FF0000"/>
                              </a:solidFill>
                              <a:latin typeface="Cambria Math" panose="02040503050406030204" pitchFamily="18" charset="0"/>
                            </a:rPr>
                            <m:t>𝑟</m:t>
                          </m:r>
                        </m:e>
                        <m:sub>
                          <m:r>
                            <a:rPr lang="en-US" altLang="zh-CN" sz="1800" b="0" i="1" smtClean="0">
                              <a:solidFill>
                                <a:srgbClr val="FF0000"/>
                              </a:solidFill>
                              <a:latin typeface="Cambria Math" panose="02040503050406030204" pitchFamily="18" charset="0"/>
                            </a:rPr>
                            <m:t>𝑊𝐴𝐶𝐶</m:t>
                          </m:r>
                        </m:sub>
                      </m:sSub>
                      <m:r>
                        <a:rPr lang="en-US" altLang="zh-CN" sz="1800" b="0" i="1" smtClean="0">
                          <a:solidFill>
                            <a:srgbClr val="FF0000"/>
                          </a:solidFill>
                          <a:latin typeface="Cambria Math" panose="02040503050406030204" pitchFamily="18" charset="0"/>
                        </a:rPr>
                        <m:t>=</m:t>
                      </m:r>
                      <m:sSubSup>
                        <m:sSubSupPr>
                          <m:ctrlPr>
                            <a:rPr lang="en-US" altLang="zh-CN" i="1">
                              <a:solidFill>
                                <a:srgbClr val="FF0000"/>
                              </a:solidFill>
                              <a:latin typeface="Cambria Math" panose="02040503050406030204" pitchFamily="18" charset="0"/>
                            </a:rPr>
                          </m:ctrlPr>
                        </m:sSubSupPr>
                        <m:e>
                          <m:f>
                            <m:fPr>
                              <m:ctrlPr>
                                <a:rPr lang="en-US" altLang="zh-CN" i="1">
                                  <a:solidFill>
                                    <a:srgbClr val="FF0000"/>
                                  </a:solidFill>
                                  <a:latin typeface="Cambria Math" panose="02040503050406030204" pitchFamily="18" charset="0"/>
                                </a:rPr>
                              </m:ctrlPr>
                            </m:fPr>
                            <m:num>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num>
                            <m:den>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den>
                          </m:f>
                          <m:r>
                            <a:rPr lang="en-US" altLang="zh-CN" i="1">
                              <a:solidFill>
                                <a:srgbClr val="FF0000"/>
                              </a:solidFill>
                              <a:latin typeface="Cambria Math" panose="02040503050406030204" pitchFamily="18" charset="0"/>
                            </a:rPr>
                            <m:t>𝑟</m:t>
                          </m:r>
                        </m:e>
                        <m:sub>
                          <m:r>
                            <a:rPr lang="en-US" altLang="zh-CN" i="1">
                              <a:solidFill>
                                <a:srgbClr val="FF0000"/>
                              </a:solidFill>
                              <a:latin typeface="Cambria Math" panose="02040503050406030204" pitchFamily="18" charset="0"/>
                            </a:rPr>
                            <m:t>𝐸</m:t>
                          </m:r>
                        </m:sub>
                        <m:sup>
                          <m:r>
                            <a:rPr lang="en-US" altLang="zh-CN" i="1">
                              <a:solidFill>
                                <a:srgbClr val="FF0000"/>
                              </a:solidFill>
                              <a:latin typeface="Cambria Math" panose="02040503050406030204" pitchFamily="18" charset="0"/>
                            </a:rPr>
                            <m:t>′</m:t>
                          </m:r>
                        </m:sup>
                      </m:sSubSup>
                      <m:r>
                        <a:rPr lang="en-US" altLang="zh-CN" i="1">
                          <a:solidFill>
                            <a:srgbClr val="FF0000"/>
                          </a:solidFill>
                          <a:latin typeface="Cambria Math" panose="02040503050406030204" pitchFamily="18" charset="0"/>
                        </a:rPr>
                        <m:t>+</m:t>
                      </m:r>
                      <m:f>
                        <m:fPr>
                          <m:ctrlPr>
                            <a:rPr lang="en-US" altLang="zh-CN" i="1">
                              <a:solidFill>
                                <a:srgbClr val="FF0000"/>
                              </a:solidFill>
                              <a:latin typeface="Cambria Math" panose="02040503050406030204" pitchFamily="18" charset="0"/>
                            </a:rPr>
                          </m:ctrlPr>
                        </m:fPr>
                        <m:num>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num>
                        <m:den>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den>
                      </m:f>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𝑟</m:t>
                          </m:r>
                        </m:e>
                        <m:sub>
                          <m:r>
                            <a:rPr lang="en-US" altLang="zh-CN" i="1">
                              <a:solidFill>
                                <a:srgbClr val="FF0000"/>
                              </a:solidFill>
                              <a:latin typeface="Cambria Math" panose="02040503050406030204" pitchFamily="18" charset="0"/>
                            </a:rPr>
                            <m:t>𝐷</m:t>
                          </m:r>
                        </m:sub>
                        <m:sup>
                          <m:r>
                            <a:rPr lang="en-US" altLang="zh-CN" i="1">
                              <a:solidFill>
                                <a:srgbClr val="FF0000"/>
                              </a:solidFill>
                              <a:latin typeface="Cambria Math" panose="02040503050406030204" pitchFamily="18" charset="0"/>
                            </a:rPr>
                            <m:t>′</m:t>
                          </m:r>
                        </m:sup>
                      </m:sSubSup>
                      <m:r>
                        <a:rPr lang="en-US" altLang="zh-CN" sz="1800" b="0" i="1" smtClean="0">
                          <a:solidFill>
                            <a:srgbClr val="FF0000"/>
                          </a:solidFill>
                          <a:latin typeface="Cambria Math" panose="02040503050406030204" pitchFamily="18" charset="0"/>
                        </a:rPr>
                        <m:t>(1−</m:t>
                      </m:r>
                      <m:sSub>
                        <m:sSubPr>
                          <m:ctrlPr>
                            <a:rPr lang="en-US" altLang="zh-CN" sz="1800" b="0" i="1" smtClean="0">
                              <a:solidFill>
                                <a:srgbClr val="FF0000"/>
                              </a:solidFill>
                              <a:latin typeface="Cambria Math" panose="02040503050406030204" pitchFamily="18" charset="0"/>
                            </a:rPr>
                          </m:ctrlPr>
                        </m:sSubPr>
                        <m:e>
                          <m:r>
                            <a:rPr lang="zh-CN" altLang="en-US" sz="1800" b="0" i="1" smtClean="0">
                              <a:solidFill>
                                <a:srgbClr val="FF0000"/>
                              </a:solidFill>
                              <a:latin typeface="Cambria Math" panose="02040503050406030204" pitchFamily="18" charset="0"/>
                            </a:rPr>
                            <m:t>𝜏</m:t>
                          </m:r>
                        </m:e>
                        <m:sub>
                          <m:r>
                            <a:rPr lang="en-US" altLang="zh-CN" sz="1800" b="0" i="1" smtClean="0">
                              <a:solidFill>
                                <a:srgbClr val="FF0000"/>
                              </a:solidFill>
                              <a:latin typeface="Cambria Math" panose="02040503050406030204" pitchFamily="18" charset="0"/>
                            </a:rPr>
                            <m:t>𝑐</m:t>
                          </m:r>
                        </m:sub>
                      </m:sSub>
                      <m:r>
                        <a:rPr lang="en-US" altLang="zh-CN" sz="1800" b="0" i="1" smtClean="0">
                          <a:solidFill>
                            <a:srgbClr val="FF0000"/>
                          </a:solidFill>
                          <a:latin typeface="Cambria Math" panose="02040503050406030204" pitchFamily="18" charset="0"/>
                        </a:rPr>
                        <m:t>)</m:t>
                      </m:r>
                    </m:oMath>
                  </m:oMathPara>
                </a14:m>
                <a:endParaRPr lang="en-US" altLang="zh-CN" sz="1800" dirty="0"/>
              </a:p>
            </p:txBody>
          </p:sp>
        </mc:Choice>
        <mc:Fallback xmlns="">
          <p:sp>
            <p:nvSpPr>
              <p:cNvPr id="34" name="文本框 33">
                <a:extLst>
                  <a:ext uri="{FF2B5EF4-FFF2-40B4-BE49-F238E27FC236}">
                    <a16:creationId xmlns:a16="http://schemas.microsoft.com/office/drawing/2014/main" id="{7F39E7A9-B2C9-7682-94E5-3C22A2D5F62D}"/>
                  </a:ext>
                </a:extLst>
              </p:cNvPr>
              <p:cNvSpPr txBox="1">
                <a:spLocks noRot="1" noChangeAspect="1" noMove="1" noResize="1" noEditPoints="1" noAdjustHandles="1" noChangeArrowheads="1" noChangeShapeType="1" noTextEdit="1"/>
              </p:cNvSpPr>
              <p:nvPr/>
            </p:nvSpPr>
            <p:spPr>
              <a:xfrm>
                <a:off x="2417672" y="5493473"/>
                <a:ext cx="4098697" cy="633379"/>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14C51B74-59AE-EB10-AEA4-482347252CC0}"/>
                  </a:ext>
                </a:extLst>
              </p:cNvPr>
              <p:cNvSpPr txBox="1"/>
              <p:nvPr/>
            </p:nvSpPr>
            <p:spPr>
              <a:xfrm>
                <a:off x="8137711" y="5493473"/>
                <a:ext cx="4098697" cy="6333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FF0000"/>
                              </a:solidFill>
                              <a:latin typeface="Cambria Math" panose="02040503050406030204" pitchFamily="18" charset="0"/>
                            </a:rPr>
                          </m:ctrlPr>
                        </m:sSubPr>
                        <m:e>
                          <m:r>
                            <a:rPr lang="en-US" altLang="zh-CN" sz="1800" b="0" i="1" smtClean="0">
                              <a:solidFill>
                                <a:srgbClr val="FF0000"/>
                              </a:solidFill>
                              <a:latin typeface="Cambria Math" panose="02040503050406030204" pitchFamily="18" charset="0"/>
                            </a:rPr>
                            <m:t>𝑟</m:t>
                          </m:r>
                        </m:e>
                        <m:sub>
                          <m:r>
                            <a:rPr lang="en-US" altLang="zh-CN" sz="1800" b="0" i="1" smtClean="0">
                              <a:solidFill>
                                <a:srgbClr val="FF0000"/>
                              </a:solidFill>
                              <a:latin typeface="Cambria Math" panose="02040503050406030204" pitchFamily="18" charset="0"/>
                            </a:rPr>
                            <m:t>𝑊𝐴𝐶𝐶</m:t>
                          </m:r>
                        </m:sub>
                      </m:sSub>
                      <m:r>
                        <a:rPr lang="en-US" altLang="zh-CN" sz="1800" b="0" i="1" smtClean="0">
                          <a:solidFill>
                            <a:srgbClr val="FF0000"/>
                          </a:solidFill>
                          <a:latin typeface="Cambria Math" panose="02040503050406030204" pitchFamily="18" charset="0"/>
                        </a:rPr>
                        <m:t>=</m:t>
                      </m:r>
                      <m:sSubSup>
                        <m:sSubSupPr>
                          <m:ctrlPr>
                            <a:rPr lang="en-US" altLang="zh-CN" i="1">
                              <a:solidFill>
                                <a:srgbClr val="FF0000"/>
                              </a:solidFill>
                              <a:latin typeface="Cambria Math" panose="02040503050406030204" pitchFamily="18" charset="0"/>
                            </a:rPr>
                          </m:ctrlPr>
                        </m:sSubSupPr>
                        <m:e>
                          <m:f>
                            <m:fPr>
                              <m:ctrlPr>
                                <a:rPr lang="en-US" altLang="zh-CN" i="1">
                                  <a:solidFill>
                                    <a:srgbClr val="FF0000"/>
                                  </a:solidFill>
                                  <a:latin typeface="Cambria Math" panose="02040503050406030204" pitchFamily="18" charset="0"/>
                                </a:rPr>
                              </m:ctrlPr>
                            </m:fPr>
                            <m:num>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num>
                            <m:den>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den>
                          </m:f>
                          <m:r>
                            <a:rPr lang="en-US" altLang="zh-CN" i="1">
                              <a:solidFill>
                                <a:srgbClr val="FF0000"/>
                              </a:solidFill>
                              <a:latin typeface="Cambria Math" panose="02040503050406030204" pitchFamily="18" charset="0"/>
                            </a:rPr>
                            <m:t>𝑟</m:t>
                          </m:r>
                        </m:e>
                        <m:sub>
                          <m:r>
                            <a:rPr lang="en-US" altLang="zh-CN" i="1">
                              <a:solidFill>
                                <a:srgbClr val="FF0000"/>
                              </a:solidFill>
                              <a:latin typeface="Cambria Math" panose="02040503050406030204" pitchFamily="18" charset="0"/>
                            </a:rPr>
                            <m:t>𝐸</m:t>
                          </m:r>
                        </m:sub>
                        <m:sup>
                          <m:r>
                            <a:rPr lang="en-US" altLang="zh-CN" i="1">
                              <a:solidFill>
                                <a:srgbClr val="FF0000"/>
                              </a:solidFill>
                              <a:latin typeface="Cambria Math" panose="02040503050406030204" pitchFamily="18" charset="0"/>
                            </a:rPr>
                            <m:t>′</m:t>
                          </m:r>
                        </m:sup>
                      </m:sSubSup>
                      <m:r>
                        <a:rPr lang="en-US" altLang="zh-CN" i="1">
                          <a:solidFill>
                            <a:srgbClr val="FF0000"/>
                          </a:solidFill>
                          <a:latin typeface="Cambria Math" panose="02040503050406030204" pitchFamily="18" charset="0"/>
                        </a:rPr>
                        <m:t>+</m:t>
                      </m:r>
                      <m:f>
                        <m:fPr>
                          <m:ctrlPr>
                            <a:rPr lang="en-US" altLang="zh-CN" i="1">
                              <a:solidFill>
                                <a:srgbClr val="FF0000"/>
                              </a:solidFill>
                              <a:latin typeface="Cambria Math" panose="02040503050406030204" pitchFamily="18" charset="0"/>
                            </a:rPr>
                          </m:ctrlPr>
                        </m:fPr>
                        <m:num>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num>
                        <m:den>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den>
                      </m:f>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𝑟</m:t>
                          </m:r>
                        </m:e>
                        <m:sub>
                          <m:r>
                            <a:rPr lang="en-US" altLang="zh-CN" i="1">
                              <a:solidFill>
                                <a:srgbClr val="FF0000"/>
                              </a:solidFill>
                              <a:latin typeface="Cambria Math" panose="02040503050406030204" pitchFamily="18" charset="0"/>
                            </a:rPr>
                            <m:t>𝐷</m:t>
                          </m:r>
                        </m:sub>
                        <m:sup>
                          <m:r>
                            <a:rPr lang="en-US" altLang="zh-CN" i="1">
                              <a:solidFill>
                                <a:srgbClr val="FF0000"/>
                              </a:solidFill>
                              <a:latin typeface="Cambria Math" panose="02040503050406030204" pitchFamily="18" charset="0"/>
                            </a:rPr>
                            <m:t>′</m:t>
                          </m:r>
                        </m:sup>
                      </m:sSubSup>
                      <m:r>
                        <a:rPr lang="en-US" altLang="zh-CN" sz="1800" b="0" i="1" smtClean="0">
                          <a:solidFill>
                            <a:srgbClr val="FF0000"/>
                          </a:solidFill>
                          <a:latin typeface="Cambria Math" panose="02040503050406030204" pitchFamily="18" charset="0"/>
                        </a:rPr>
                        <m:t>(1−</m:t>
                      </m:r>
                      <m:sSub>
                        <m:sSubPr>
                          <m:ctrlPr>
                            <a:rPr lang="en-US" altLang="zh-CN" sz="1800" b="0" i="1" smtClean="0">
                              <a:solidFill>
                                <a:srgbClr val="FF0000"/>
                              </a:solidFill>
                              <a:latin typeface="Cambria Math" panose="02040503050406030204" pitchFamily="18" charset="0"/>
                            </a:rPr>
                          </m:ctrlPr>
                        </m:sSubPr>
                        <m:e>
                          <m:r>
                            <a:rPr lang="zh-CN" altLang="en-US" sz="1800" b="0" i="1" smtClean="0">
                              <a:solidFill>
                                <a:srgbClr val="FF0000"/>
                              </a:solidFill>
                              <a:latin typeface="Cambria Math" panose="02040503050406030204" pitchFamily="18" charset="0"/>
                            </a:rPr>
                            <m:t>𝜏</m:t>
                          </m:r>
                        </m:e>
                        <m:sub>
                          <m:r>
                            <a:rPr lang="en-US" altLang="zh-CN" sz="1800" b="0" i="1" smtClean="0">
                              <a:solidFill>
                                <a:srgbClr val="FF0000"/>
                              </a:solidFill>
                              <a:latin typeface="Cambria Math" panose="02040503050406030204" pitchFamily="18" charset="0"/>
                            </a:rPr>
                            <m:t>𝑐</m:t>
                          </m:r>
                        </m:sub>
                      </m:sSub>
                      <m:r>
                        <a:rPr lang="en-US" altLang="zh-CN" sz="1800" b="0" i="1" smtClean="0">
                          <a:solidFill>
                            <a:srgbClr val="FF0000"/>
                          </a:solidFill>
                          <a:latin typeface="Cambria Math" panose="02040503050406030204" pitchFamily="18" charset="0"/>
                        </a:rPr>
                        <m:t>)</m:t>
                      </m:r>
                    </m:oMath>
                  </m:oMathPara>
                </a14:m>
                <a:endParaRPr lang="en-US" altLang="zh-CN" sz="1800" dirty="0"/>
              </a:p>
            </p:txBody>
          </p:sp>
        </mc:Choice>
        <mc:Fallback xmlns="">
          <p:sp>
            <p:nvSpPr>
              <p:cNvPr id="35" name="文本框 34">
                <a:extLst>
                  <a:ext uri="{FF2B5EF4-FFF2-40B4-BE49-F238E27FC236}">
                    <a16:creationId xmlns:a16="http://schemas.microsoft.com/office/drawing/2014/main" id="{14C51B74-59AE-EB10-AEA4-482347252CC0}"/>
                  </a:ext>
                </a:extLst>
              </p:cNvPr>
              <p:cNvSpPr txBox="1">
                <a:spLocks noRot="1" noChangeAspect="1" noMove="1" noResize="1" noEditPoints="1" noAdjustHandles="1" noChangeArrowheads="1" noChangeShapeType="1" noTextEdit="1"/>
              </p:cNvSpPr>
              <p:nvPr/>
            </p:nvSpPr>
            <p:spPr>
              <a:xfrm>
                <a:off x="8137711" y="5493473"/>
                <a:ext cx="4098697" cy="633379"/>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18835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9" name="文本框 8">
            <a:extLst>
              <a:ext uri="{FF2B5EF4-FFF2-40B4-BE49-F238E27FC236}">
                <a16:creationId xmlns:a16="http://schemas.microsoft.com/office/drawing/2014/main" id="{6F71C751-544B-75CE-88DE-8AC665289275}"/>
              </a:ext>
            </a:extLst>
          </p:cNvPr>
          <p:cNvSpPr txBox="1"/>
          <p:nvPr/>
        </p:nvSpPr>
        <p:spPr>
          <a:xfrm>
            <a:off x="138953" y="1175916"/>
            <a:ext cx="11981329" cy="2462213"/>
          </a:xfrm>
          <a:prstGeom prst="rect">
            <a:avLst/>
          </a:prstGeom>
          <a:noFill/>
        </p:spPr>
        <p:txBody>
          <a:bodyPr wrap="square">
            <a:spAutoFit/>
          </a:bodyPr>
          <a:lstStyle/>
          <a:p>
            <a:r>
              <a:rPr lang="zh-CN" altLang="en-US" sz="2800" dirty="0"/>
              <a:t>例题：上财</a:t>
            </a:r>
            <a:r>
              <a:rPr lang="en-US" altLang="zh-CN" sz="2800" dirty="0"/>
              <a:t>2013</a:t>
            </a:r>
            <a:r>
              <a:rPr lang="zh-CN" altLang="en-US" sz="2800" dirty="0"/>
              <a:t>年真题</a:t>
            </a:r>
            <a:endParaRPr lang="en-US" altLang="zh-CN" sz="2800" dirty="0"/>
          </a:p>
          <a:p>
            <a:endParaRPr lang="en-US" altLang="zh-CN" sz="1400" dirty="0"/>
          </a:p>
          <a:p>
            <a:r>
              <a:rPr lang="en-US" altLang="zh-CN" sz="2800" dirty="0"/>
              <a:t>B</a:t>
            </a:r>
            <a:r>
              <a:rPr lang="zh-CN" altLang="en-US" sz="2800" dirty="0"/>
              <a:t>公司目前全部用权益资本来满足其资金需求，当前</a:t>
            </a:r>
            <a:r>
              <a:rPr lang="en-US" altLang="zh-CN" sz="2800" dirty="0"/>
              <a:t>B</a:t>
            </a:r>
            <a:r>
              <a:rPr lang="zh-CN" altLang="en-US" sz="2800" dirty="0"/>
              <a:t>公司权益资本成本为</a:t>
            </a:r>
            <a:r>
              <a:rPr lang="en-US" altLang="zh-CN" sz="2800" dirty="0"/>
              <a:t>12%</a:t>
            </a:r>
            <a:r>
              <a:rPr lang="zh-CN" altLang="en-US" sz="2800" dirty="0"/>
              <a:t>。现公司打算以</a:t>
            </a:r>
            <a:r>
              <a:rPr lang="en-US" altLang="zh-CN" sz="2800" dirty="0"/>
              <a:t>8%</a:t>
            </a:r>
            <a:r>
              <a:rPr lang="zh-CN" altLang="en-US" sz="2800" dirty="0"/>
              <a:t>的利率发行债券，在新的资本结构下，负债市场价值为公司价值的</a:t>
            </a:r>
            <a:r>
              <a:rPr lang="en-US" altLang="zh-CN" sz="2800" dirty="0"/>
              <a:t>25%</a:t>
            </a:r>
            <a:r>
              <a:rPr lang="zh-CN" altLang="en-US" sz="2800" dirty="0"/>
              <a:t>。若公司所得税率为</a:t>
            </a:r>
            <a:r>
              <a:rPr lang="en-US" altLang="zh-CN" sz="2800" dirty="0"/>
              <a:t>25%</a:t>
            </a:r>
            <a:r>
              <a:rPr lang="zh-CN" altLang="en-US" sz="2800" dirty="0"/>
              <a:t>，计算该公司新的权益成本和加权平均资本成本。</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539428B-8DB6-7F07-0FE0-C8F38CACD25F}"/>
                  </a:ext>
                </a:extLst>
              </p:cNvPr>
              <p:cNvSpPr txBox="1"/>
              <p:nvPr/>
            </p:nvSpPr>
            <p:spPr>
              <a:xfrm>
                <a:off x="138953" y="3926542"/>
                <a:ext cx="11914094" cy="1922193"/>
              </a:xfrm>
              <a:prstGeom prst="rect">
                <a:avLst/>
              </a:prstGeom>
              <a:noFill/>
            </p:spPr>
            <p:txBody>
              <a:bodyPr wrap="square" rtlCol="0">
                <a:spAutoFit/>
              </a:bodyPr>
              <a:lstStyle/>
              <a:p>
                <a:pPr algn="l"/>
                <a:r>
                  <a:rPr lang="zh-CN" altLang="en-US" sz="2800" dirty="0"/>
                  <a:t>答案：</a:t>
                </a:r>
                <a:endParaRPr lang="en-US" altLang="zh-CN" sz="2800" dirty="0"/>
              </a:p>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𝐸</m:t>
                          </m:r>
                        </m:sub>
                      </m:sSub>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𝑈</m:t>
                          </m:r>
                        </m:sub>
                      </m:sSub>
                      <m:r>
                        <a:rPr lang="en-US" altLang="zh-CN" sz="2400" i="1">
                          <a:solidFill>
                            <a:schemeClr val="tx1"/>
                          </a:solidFill>
                          <a:latin typeface="Cambria Math" panose="02040503050406030204" pitchFamily="18" charset="0"/>
                        </a:rPr>
                        <m:t>+</m:t>
                      </m:r>
                      <m:f>
                        <m:fPr>
                          <m:ctrlPr>
                            <a:rPr lang="en-US" altLang="zh-CN" sz="2400" i="1">
                              <a:solidFill>
                                <a:schemeClr val="tx1"/>
                              </a:solidFill>
                              <a:latin typeface="Cambria Math" panose="02040503050406030204" pitchFamily="18" charset="0"/>
                            </a:rPr>
                          </m:ctrlPr>
                        </m:fPr>
                        <m:num>
                          <m:r>
                            <a:rPr lang="en-US" altLang="zh-CN" sz="2400" i="1">
                              <a:solidFill>
                                <a:schemeClr val="tx1"/>
                              </a:solidFill>
                              <a:latin typeface="Cambria Math" panose="02040503050406030204" pitchFamily="18" charset="0"/>
                            </a:rPr>
                            <m:t>𝐷</m:t>
                          </m:r>
                        </m:num>
                        <m:den>
                          <m:r>
                            <a:rPr lang="en-US" altLang="zh-CN" sz="2400" i="1">
                              <a:solidFill>
                                <a:schemeClr val="tx1"/>
                              </a:solidFill>
                              <a:latin typeface="Cambria Math" panose="02040503050406030204" pitchFamily="18" charset="0"/>
                            </a:rPr>
                            <m:t>𝐸</m:t>
                          </m:r>
                        </m:den>
                      </m:f>
                      <m:d>
                        <m:dPr>
                          <m:ctrlPr>
                            <a:rPr lang="en-US" altLang="zh-CN" sz="2400" i="1">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𝑈</m:t>
                              </m:r>
                            </m:sub>
                          </m:sSub>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𝐷</m:t>
                              </m:r>
                            </m:sub>
                          </m:sSub>
                        </m:e>
                      </m:d>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1−</m:t>
                          </m:r>
                          <m:sSub>
                            <m:sSubPr>
                              <m:ctrlPr>
                                <a:rPr lang="en-US" altLang="zh-CN"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𝜏</m:t>
                              </m:r>
                            </m:e>
                            <m:sub>
                              <m:r>
                                <a:rPr lang="en-US" altLang="zh-CN" sz="2400" i="1">
                                  <a:solidFill>
                                    <a:schemeClr val="tx1"/>
                                  </a:solidFill>
                                  <a:latin typeface="Cambria Math" panose="02040503050406030204" pitchFamily="18" charset="0"/>
                                </a:rPr>
                                <m:t>𝑐</m:t>
                              </m:r>
                            </m:sub>
                          </m:sSub>
                        </m:e>
                      </m:d>
                      <m:r>
                        <a:rPr lang="en-US" altLang="zh-CN" sz="2400" b="0" i="1" smtClean="0">
                          <a:solidFill>
                            <a:schemeClr val="tx1"/>
                          </a:solidFill>
                          <a:latin typeface="Cambria Math" panose="02040503050406030204" pitchFamily="18" charset="0"/>
                        </a:rPr>
                        <m:t>=12%+</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0</m:t>
                          </m:r>
                          <m:r>
                            <a:rPr lang="en-US" altLang="zh-CN" sz="2400" i="1">
                              <a:latin typeface="Cambria Math" panose="02040503050406030204" pitchFamily="18" charset="0"/>
                            </a:rPr>
                            <m:t>.</m:t>
                          </m:r>
                          <m:r>
                            <a:rPr lang="en-US" altLang="zh-CN" sz="2400" b="0" i="1" smtClean="0">
                              <a:latin typeface="Cambria Math" panose="02040503050406030204" pitchFamily="18" charset="0"/>
                            </a:rPr>
                            <m:t>25</m:t>
                          </m:r>
                        </m:num>
                        <m:den>
                          <m:r>
                            <a:rPr lang="en-US" altLang="zh-CN" sz="2400" b="0" i="1" smtClean="0">
                              <a:solidFill>
                                <a:schemeClr val="tx1"/>
                              </a:solidFill>
                              <a:latin typeface="Cambria Math" panose="02040503050406030204" pitchFamily="18" charset="0"/>
                            </a:rPr>
                            <m:t>0</m:t>
                          </m:r>
                          <m:r>
                            <a:rPr lang="en-US" altLang="zh-CN" sz="2400" i="1">
                              <a:latin typeface="Cambria Math" panose="02040503050406030204" pitchFamily="18" charset="0"/>
                            </a:rPr>
                            <m:t>.</m:t>
                          </m:r>
                          <m:r>
                            <a:rPr lang="en-US" altLang="zh-CN" sz="2400" b="0" i="1" smtClean="0">
                              <a:latin typeface="Cambria Math" panose="02040503050406030204" pitchFamily="18" charset="0"/>
                            </a:rPr>
                            <m:t>75</m:t>
                          </m:r>
                        </m:den>
                      </m:f>
                      <m:r>
                        <a:rPr lang="zh-CN" altLang="en-US" sz="2400" dirty="0">
                          <a:latin typeface="Cambria Math" panose="02040503050406030204" pitchFamily="18" charset="0"/>
                        </a:rPr>
                        <m:t>×</m:t>
                      </m:r>
                      <m:d>
                        <m:dPr>
                          <m:ctrlPr>
                            <a:rPr lang="en-US" altLang="zh-CN" sz="2400" b="0" i="1" dirty="0" smtClean="0">
                              <a:latin typeface="Cambria Math" panose="02040503050406030204" pitchFamily="18" charset="0"/>
                            </a:rPr>
                          </m:ctrlPr>
                        </m:dPr>
                        <m:e>
                          <m:r>
                            <a:rPr lang="en-US" altLang="zh-CN" sz="2400" b="0" i="0" dirty="0" smtClean="0">
                              <a:latin typeface="Cambria Math" panose="02040503050406030204" pitchFamily="18" charset="0"/>
                            </a:rPr>
                            <m:t>12%−8%</m:t>
                          </m:r>
                        </m:e>
                      </m:d>
                      <m:r>
                        <a:rPr lang="en-US" altLang="zh-CN" sz="2400" b="0" i="1" dirty="0" smtClean="0">
                          <a:latin typeface="Cambria Math" panose="02040503050406030204" pitchFamily="18" charset="0"/>
                          <a:ea typeface="Cambria Math" panose="02040503050406030204" pitchFamily="18" charset="0"/>
                        </a:rPr>
                        <m:t>×</m:t>
                      </m:r>
                      <m:d>
                        <m:dPr>
                          <m:ctrlPr>
                            <a:rPr lang="en-US" altLang="zh-CN" sz="2400" b="0" i="1" dirty="0" smtClean="0">
                              <a:latin typeface="Cambria Math" panose="02040503050406030204" pitchFamily="18" charset="0"/>
                              <a:ea typeface="Cambria Math" panose="02040503050406030204" pitchFamily="18" charset="0"/>
                            </a:rPr>
                          </m:ctrlPr>
                        </m:dPr>
                        <m:e>
                          <m:r>
                            <a:rPr lang="en-US" altLang="zh-CN" sz="2400" b="0" i="1" dirty="0" smtClean="0">
                              <a:latin typeface="Cambria Math" panose="02040503050406030204" pitchFamily="18" charset="0"/>
                              <a:ea typeface="Cambria Math" panose="02040503050406030204" pitchFamily="18" charset="0"/>
                            </a:rPr>
                            <m:t>1−25%</m:t>
                          </m:r>
                        </m:e>
                      </m:d>
                      <m:r>
                        <a:rPr lang="en-US" altLang="zh-CN" sz="2400" b="0" i="1" dirty="0" smtClean="0">
                          <a:latin typeface="Cambria Math" panose="02040503050406030204" pitchFamily="18" charset="0"/>
                          <a:ea typeface="Cambria Math" panose="02040503050406030204" pitchFamily="18" charset="0"/>
                        </a:rPr>
                        <m:t>=13%</m:t>
                      </m:r>
                    </m:oMath>
                  </m:oMathPara>
                </a14:m>
                <a:endParaRPr lang="en-US" altLang="zh-CN" sz="2400"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𝑟</m:t>
                          </m:r>
                        </m:e>
                        <m:sub>
                          <m:r>
                            <a:rPr lang="en-US" altLang="zh-CN" sz="2400" b="0" i="1" smtClean="0">
                              <a:solidFill>
                                <a:schemeClr val="tx1"/>
                              </a:solidFill>
                              <a:latin typeface="Cambria Math" panose="02040503050406030204" pitchFamily="18" charset="0"/>
                            </a:rPr>
                            <m:t>𝑊𝐴𝐶𝐶</m:t>
                          </m:r>
                        </m:sub>
                      </m:sSub>
                      <m:r>
                        <a:rPr lang="en-US" altLang="zh-CN" sz="2400" b="0" i="1" smtClean="0">
                          <a:solidFill>
                            <a:schemeClr val="tx1"/>
                          </a:solidFill>
                          <a:latin typeface="Cambria Math" panose="02040503050406030204" pitchFamily="18" charset="0"/>
                        </a:rPr>
                        <m:t>=</m:t>
                      </m:r>
                      <m:sSub>
                        <m:sSubPr>
                          <m:ctrlPr>
                            <a:rPr lang="en-US" altLang="zh-CN" sz="2400" i="1">
                              <a:latin typeface="Cambria Math" panose="02040503050406030204" pitchFamily="18" charset="0"/>
                            </a:rPr>
                          </m:ctrlPr>
                        </m:sSubPr>
                        <m:e>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𝐸</m:t>
                              </m:r>
                            </m:num>
                            <m:den>
                              <m:r>
                                <a:rPr lang="en-US" altLang="zh-CN" sz="2400" i="1">
                                  <a:latin typeface="Cambria Math" panose="02040503050406030204" pitchFamily="18" charset="0"/>
                                </a:rPr>
                                <m:t>𝐸</m:t>
                              </m:r>
                              <m:r>
                                <a:rPr lang="en-US" altLang="zh-CN" sz="2400" i="1">
                                  <a:latin typeface="Cambria Math" panose="02040503050406030204" pitchFamily="18" charset="0"/>
                                </a:rPr>
                                <m:t>+</m:t>
                              </m:r>
                              <m:r>
                                <a:rPr lang="en-US" altLang="zh-CN" sz="2400" i="1">
                                  <a:latin typeface="Cambria Math" panose="02040503050406030204" pitchFamily="18" charset="0"/>
                                </a:rPr>
                                <m:t>𝐷</m:t>
                              </m:r>
                            </m:den>
                          </m:f>
                          <m:r>
                            <a:rPr lang="en-US" altLang="zh-CN" sz="2400" i="1">
                              <a:latin typeface="Cambria Math" panose="02040503050406030204" pitchFamily="18" charset="0"/>
                            </a:rPr>
                            <m:t>𝑟</m:t>
                          </m:r>
                        </m:e>
                        <m:sub>
                          <m:r>
                            <a:rPr lang="en-US" altLang="zh-CN" sz="2400" i="1">
                              <a:latin typeface="Cambria Math" panose="02040503050406030204" pitchFamily="18" charset="0"/>
                            </a:rPr>
                            <m:t>𝐸</m:t>
                          </m:r>
                        </m:sub>
                      </m:sSub>
                      <m:r>
                        <a:rPr lang="en-US" altLang="zh-CN" sz="2400" i="1">
                          <a:solidFill>
                            <a:schemeClr val="tx1"/>
                          </a:solidFill>
                          <a:latin typeface="Cambria Math" panose="02040503050406030204" pitchFamily="18" charset="0"/>
                        </a:rPr>
                        <m:t>+</m:t>
                      </m:r>
                      <m:f>
                        <m:fPr>
                          <m:ctrlPr>
                            <a:rPr lang="en-US" altLang="zh-CN" sz="2400" i="1">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𝐷</m:t>
                          </m:r>
                        </m:num>
                        <m:den>
                          <m:r>
                            <a:rPr lang="en-US" altLang="zh-CN" sz="2400" b="0" i="1" smtClean="0">
                              <a:solidFill>
                                <a:schemeClr val="tx1"/>
                              </a:solidFill>
                              <a:latin typeface="Cambria Math" panose="02040503050406030204" pitchFamily="18" charset="0"/>
                            </a:rPr>
                            <m:t>𝐸</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𝐷</m:t>
                          </m:r>
                        </m:den>
                      </m:f>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𝐷</m:t>
                          </m:r>
                        </m:sub>
                      </m:sSub>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1−</m:t>
                          </m:r>
                          <m:sSub>
                            <m:sSubPr>
                              <m:ctrlPr>
                                <a:rPr lang="en-US" altLang="zh-CN" sz="2400" b="0" i="1" smtClean="0">
                                  <a:solidFill>
                                    <a:schemeClr val="tx1"/>
                                  </a:solidFill>
                                  <a:latin typeface="Cambria Math" panose="02040503050406030204" pitchFamily="18" charset="0"/>
                                </a:rPr>
                              </m:ctrlPr>
                            </m:sSubPr>
                            <m:e>
                              <m:r>
                                <a:rPr lang="zh-CN" altLang="en-US" sz="2400" b="0" i="1" smtClean="0">
                                  <a:solidFill>
                                    <a:schemeClr val="tx1"/>
                                  </a:solidFill>
                                  <a:latin typeface="Cambria Math" panose="02040503050406030204" pitchFamily="18" charset="0"/>
                                </a:rPr>
                                <m:t>𝜏</m:t>
                              </m:r>
                            </m:e>
                            <m:sub>
                              <m:r>
                                <a:rPr lang="en-US" altLang="zh-CN" sz="2400" b="0" i="1" smtClean="0">
                                  <a:solidFill>
                                    <a:schemeClr val="tx1"/>
                                  </a:solidFill>
                                  <a:latin typeface="Cambria Math" panose="02040503050406030204" pitchFamily="18" charset="0"/>
                                </a:rPr>
                                <m:t>𝑐</m:t>
                              </m:r>
                            </m:sub>
                          </m:sSub>
                        </m:e>
                      </m:d>
                      <m:r>
                        <a:rPr lang="en-US" altLang="zh-CN" sz="2400" b="0" i="1" smtClean="0">
                          <a:solidFill>
                            <a:schemeClr val="tx1"/>
                          </a:solidFill>
                          <a:latin typeface="Cambria Math" panose="02040503050406030204" pitchFamily="18" charset="0"/>
                        </a:rPr>
                        <m:t>=0.75</m:t>
                      </m:r>
                      <m:r>
                        <a:rPr lang="en-US" altLang="zh-CN" sz="2400" b="0" i="1" smtClean="0">
                          <a:solidFill>
                            <a:schemeClr val="tx1"/>
                          </a:solidFill>
                          <a:latin typeface="Cambria Math" panose="02040503050406030204" pitchFamily="18" charset="0"/>
                          <a:ea typeface="Cambria Math" panose="02040503050406030204" pitchFamily="18" charset="0"/>
                        </a:rPr>
                        <m:t>×13%+0.25×8%×</m:t>
                      </m:r>
                      <m:d>
                        <m:dPr>
                          <m:ctrlPr>
                            <a:rPr lang="en-US" altLang="zh-CN" sz="2400" b="0" i="1" smtClean="0">
                              <a:solidFill>
                                <a:schemeClr val="tx1"/>
                              </a:solidFill>
                              <a:latin typeface="Cambria Math" panose="02040503050406030204" pitchFamily="18" charset="0"/>
                              <a:ea typeface="Cambria Math" panose="02040503050406030204" pitchFamily="18" charset="0"/>
                            </a:rPr>
                          </m:ctrlPr>
                        </m:dPr>
                        <m:e>
                          <m:r>
                            <a:rPr lang="en-US" altLang="zh-CN" sz="2400" b="0" i="1" smtClean="0">
                              <a:solidFill>
                                <a:schemeClr val="tx1"/>
                              </a:solidFill>
                              <a:latin typeface="Cambria Math" panose="02040503050406030204" pitchFamily="18" charset="0"/>
                              <a:ea typeface="Cambria Math" panose="02040503050406030204" pitchFamily="18" charset="0"/>
                            </a:rPr>
                            <m:t>1−25%</m:t>
                          </m:r>
                        </m:e>
                      </m:d>
                      <m:r>
                        <a:rPr lang="en-US" altLang="zh-CN" sz="2400" b="0" i="1" smtClean="0">
                          <a:solidFill>
                            <a:schemeClr val="tx1"/>
                          </a:solidFill>
                          <a:latin typeface="Cambria Math" panose="02040503050406030204" pitchFamily="18" charset="0"/>
                          <a:ea typeface="Cambria Math" panose="02040503050406030204" pitchFamily="18" charset="0"/>
                        </a:rPr>
                        <m:t>=11.25%</m:t>
                      </m:r>
                    </m:oMath>
                  </m:oMathPara>
                </a14:m>
                <a:endParaRPr lang="zh-CN" altLang="en-US" sz="2400" dirty="0">
                  <a:solidFill>
                    <a:schemeClr val="tx1"/>
                  </a:solidFill>
                </a:endParaRPr>
              </a:p>
            </p:txBody>
          </p:sp>
        </mc:Choice>
        <mc:Fallback xmlns="">
          <p:sp>
            <p:nvSpPr>
              <p:cNvPr id="6" name="文本框 5">
                <a:extLst>
                  <a:ext uri="{FF2B5EF4-FFF2-40B4-BE49-F238E27FC236}">
                    <a16:creationId xmlns:a16="http://schemas.microsoft.com/office/drawing/2014/main" id="{D539428B-8DB6-7F07-0FE0-C8F38CACD25F}"/>
                  </a:ext>
                </a:extLst>
              </p:cNvPr>
              <p:cNvSpPr txBox="1">
                <a:spLocks noRot="1" noChangeAspect="1" noMove="1" noResize="1" noEditPoints="1" noAdjustHandles="1" noChangeArrowheads="1" noChangeShapeType="1" noTextEdit="1"/>
              </p:cNvSpPr>
              <p:nvPr/>
            </p:nvSpPr>
            <p:spPr>
              <a:xfrm>
                <a:off x="138953" y="3926542"/>
                <a:ext cx="11914094" cy="1922193"/>
              </a:xfrm>
              <a:prstGeom prst="rect">
                <a:avLst/>
              </a:prstGeom>
              <a:blipFill>
                <a:blip r:embed="rId3"/>
                <a:stretch>
                  <a:fillRect l="-1075" t="-34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637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D385D53D-E128-470B-8B17-8A8F8E965498}"/>
              </a:ext>
            </a:extLst>
          </p:cNvPr>
          <p:cNvSpPr txBox="1"/>
          <p:nvPr/>
        </p:nvSpPr>
        <p:spPr>
          <a:xfrm>
            <a:off x="439272" y="958214"/>
            <a:ext cx="11313456" cy="5478423"/>
          </a:xfrm>
          <a:prstGeom prst="rect">
            <a:avLst/>
          </a:prstGeom>
          <a:noFill/>
        </p:spPr>
        <p:txBody>
          <a:bodyPr wrap="square" rtlCol="0">
            <a:spAutoFit/>
          </a:bodyPr>
          <a:lstStyle/>
          <a:p>
            <a:pPr algn="l"/>
            <a:r>
              <a:rPr lang="zh-CN" altLang="en-US" sz="2800" dirty="0"/>
              <a:t>例题：课本</a:t>
            </a:r>
            <a:r>
              <a:rPr lang="en-US" altLang="zh-CN" sz="2800" dirty="0"/>
              <a:t>P628</a:t>
            </a:r>
            <a:r>
              <a:rPr lang="zh-CN" altLang="en-US" sz="2800" dirty="0"/>
              <a:t>第</a:t>
            </a:r>
            <a:r>
              <a:rPr lang="en-US" altLang="zh-CN" sz="2800" dirty="0"/>
              <a:t>18</a:t>
            </a:r>
            <a:r>
              <a:rPr lang="zh-CN" altLang="en-US" sz="2800" dirty="0"/>
              <a:t>章课后习题第</a:t>
            </a:r>
            <a:r>
              <a:rPr lang="en-US" altLang="zh-CN" sz="2800" dirty="0"/>
              <a:t>12</a:t>
            </a:r>
            <a:r>
              <a:rPr lang="zh-CN" altLang="en-US" sz="2800" dirty="0"/>
              <a:t>题改编</a:t>
            </a:r>
            <a:endParaRPr lang="en-US" altLang="zh-CN" sz="2800" dirty="0"/>
          </a:p>
          <a:p>
            <a:pPr algn="l"/>
            <a:endParaRPr lang="en-US" altLang="zh-CN" sz="1400" dirty="0"/>
          </a:p>
          <a:p>
            <a:pPr algn="l"/>
            <a:r>
              <a:rPr lang="zh-CN" altLang="en-US" sz="2800" dirty="0"/>
              <a:t>若</a:t>
            </a:r>
            <a:r>
              <a:rPr lang="en-US" altLang="zh-CN" sz="2800" dirty="0"/>
              <a:t>P</a:t>
            </a:r>
            <a:r>
              <a:rPr lang="zh-CN" altLang="en-US" sz="2800" dirty="0"/>
              <a:t>公司一直维持</a:t>
            </a:r>
            <a:r>
              <a:rPr lang="en-US" altLang="zh-CN" sz="2800" dirty="0"/>
              <a:t>0.2</a:t>
            </a:r>
            <a:r>
              <a:rPr lang="zh-CN" altLang="en-US" sz="2800" dirty="0"/>
              <a:t>的债务股权比率，目前股价为</a:t>
            </a:r>
            <a:r>
              <a:rPr lang="en-US" altLang="zh-CN" sz="2800" dirty="0"/>
              <a:t>50</a:t>
            </a:r>
            <a:r>
              <a:rPr lang="zh-CN" altLang="en-US" sz="2800" dirty="0"/>
              <a:t>元，流通股数量为</a:t>
            </a:r>
            <a:r>
              <a:rPr lang="en-US" altLang="zh-CN" sz="2800" dirty="0"/>
              <a:t>25</a:t>
            </a:r>
            <a:r>
              <a:rPr lang="zh-CN" altLang="en-US" sz="2800" dirty="0"/>
              <a:t>亿股。客户对公司产品的需求非常稳定</a:t>
            </a:r>
            <a:r>
              <a:rPr lang="en-US" altLang="zh-CN" sz="2800" dirty="0"/>
              <a:t>,</a:t>
            </a:r>
            <a:r>
              <a:rPr lang="zh-CN" altLang="en-US" sz="2800" dirty="0"/>
              <a:t>公司因而有较低的股权贝塔为</a:t>
            </a:r>
            <a:r>
              <a:rPr lang="en-US" altLang="zh-CN" sz="2800" dirty="0"/>
              <a:t>0.50</a:t>
            </a:r>
            <a:r>
              <a:rPr lang="zh-CN" altLang="en-US" sz="2800" dirty="0"/>
              <a:t>，可按高出无风险利率（</a:t>
            </a:r>
            <a:r>
              <a:rPr lang="en-US" altLang="zh-CN" sz="2800" dirty="0"/>
              <a:t>4%</a:t>
            </a:r>
            <a:r>
              <a:rPr lang="zh-CN" altLang="en-US" sz="2800" dirty="0"/>
              <a:t>）</a:t>
            </a:r>
            <a:r>
              <a:rPr lang="en-US" altLang="zh-CN" sz="2800" dirty="0"/>
              <a:t>20</a:t>
            </a:r>
            <a:r>
              <a:rPr lang="zh-CN" altLang="en-US" sz="2800" dirty="0"/>
              <a:t>个基点的</a:t>
            </a:r>
            <a:r>
              <a:rPr lang="en-US" altLang="zh-CN" sz="2800" dirty="0"/>
              <a:t>4.20%</a:t>
            </a:r>
            <a:r>
              <a:rPr lang="zh-CN" altLang="en-US" sz="2800" dirty="0"/>
              <a:t>的利率借款。市场期望回报率为</a:t>
            </a:r>
            <a:r>
              <a:rPr lang="en-US" altLang="zh-CN" sz="2800" dirty="0"/>
              <a:t>10%</a:t>
            </a:r>
            <a:r>
              <a:rPr lang="zh-CN" altLang="en-US" sz="2800" dirty="0"/>
              <a:t>，公司税率为</a:t>
            </a:r>
            <a:r>
              <a:rPr lang="en-US" altLang="zh-CN" sz="2800" dirty="0"/>
              <a:t>35%</a:t>
            </a:r>
            <a:r>
              <a:rPr lang="zh-CN" altLang="en-US" sz="2800" dirty="0"/>
              <a:t>。</a:t>
            </a:r>
            <a:endParaRPr lang="en-US" altLang="zh-CN" sz="2800" dirty="0"/>
          </a:p>
          <a:p>
            <a:pPr algn="l"/>
            <a:r>
              <a:rPr lang="zh-CN" altLang="en-US" sz="2800" dirty="0"/>
              <a:t>（</a:t>
            </a:r>
            <a:r>
              <a:rPr lang="en-US" altLang="zh-CN" sz="2800" dirty="0"/>
              <a:t>1</a:t>
            </a:r>
            <a:r>
              <a:rPr lang="zh-CN" altLang="en-US" sz="2800" dirty="0"/>
              <a:t>）公司预计今年产生的自由现金流为</a:t>
            </a:r>
            <a:r>
              <a:rPr lang="en-US" altLang="zh-CN" sz="2800" dirty="0"/>
              <a:t>60</a:t>
            </a:r>
            <a:r>
              <a:rPr lang="zh-CN" altLang="en-US" sz="2800" dirty="0"/>
              <a:t>亿元，自由现金流的年固定增长率为多少</a:t>
            </a:r>
            <a:r>
              <a:rPr lang="en-US" altLang="zh-CN" sz="2800" dirty="0"/>
              <a:t>,</a:t>
            </a:r>
            <a:r>
              <a:rPr lang="zh-CN" altLang="en-US" sz="2800" dirty="0"/>
              <a:t>才会与公司当前的股价相匹配</a:t>
            </a:r>
            <a:r>
              <a:rPr lang="en-US" altLang="zh-CN" sz="2800" dirty="0"/>
              <a:t>?</a:t>
            </a:r>
          </a:p>
          <a:p>
            <a:pPr algn="l"/>
            <a:r>
              <a:rPr lang="zh-CN" altLang="en-US" sz="2800" dirty="0"/>
              <a:t>（</a:t>
            </a:r>
            <a:r>
              <a:rPr lang="en-US" altLang="zh-CN" sz="2800" dirty="0"/>
              <a:t>2</a:t>
            </a:r>
            <a:r>
              <a:rPr lang="zh-CN" altLang="en-US" sz="2800" dirty="0"/>
              <a:t>）公司认为在增加债务的同时不会招致严重的财务困境风险或其他成本。在维持较高的</a:t>
            </a:r>
            <a:r>
              <a:rPr lang="en-US" altLang="zh-CN" sz="2800" dirty="0"/>
              <a:t>0.50</a:t>
            </a:r>
            <a:r>
              <a:rPr lang="zh-CN" altLang="en-US" sz="2800" dirty="0"/>
              <a:t>的债务股权比率下，其借款成本将只微升到</a:t>
            </a:r>
            <a:r>
              <a:rPr lang="en-US" altLang="zh-CN" sz="2800" dirty="0"/>
              <a:t>4.50%</a:t>
            </a:r>
            <a:r>
              <a:rPr lang="zh-CN" altLang="en-US" sz="2800" dirty="0"/>
              <a:t>。如果公司宣布将通过杠杆资本重整，使债务股权比率提高到</a:t>
            </a:r>
            <a:r>
              <a:rPr lang="en-US" altLang="zh-CN" sz="2800" dirty="0"/>
              <a:t>0.5</a:t>
            </a:r>
            <a:r>
              <a:rPr lang="zh-CN" altLang="en-US" sz="2800" dirty="0"/>
              <a:t>，确定由预计的利息节税所导致的股价上涨幅度？公司通过资本重整将回购多少流通股？</a:t>
            </a:r>
          </a:p>
        </p:txBody>
      </p:sp>
    </p:spTree>
    <p:extLst>
      <p:ext uri="{BB962C8B-B14F-4D97-AF65-F5344CB8AC3E}">
        <p14:creationId xmlns:p14="http://schemas.microsoft.com/office/powerpoint/2010/main" val="605995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989646" y="1869363"/>
              <a:ext cx="267335"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1</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161573" y="3930223"/>
            <a:ext cx="3868855"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预习内容检测</a:t>
            </a:r>
          </a:p>
        </p:txBody>
      </p:sp>
    </p:spTree>
    <p:extLst>
      <p:ext uri="{BB962C8B-B14F-4D97-AF65-F5344CB8AC3E}">
        <p14:creationId xmlns:p14="http://schemas.microsoft.com/office/powerpoint/2010/main" val="697493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6A519D0-AF33-A319-48D7-97EA9F668437}"/>
                  </a:ext>
                </a:extLst>
              </p:cNvPr>
              <p:cNvSpPr txBox="1"/>
              <p:nvPr/>
            </p:nvSpPr>
            <p:spPr>
              <a:xfrm>
                <a:off x="1118283" y="1619114"/>
                <a:ext cx="9955434" cy="3619773"/>
              </a:xfrm>
              <a:prstGeom prst="rect">
                <a:avLst/>
              </a:prstGeom>
              <a:noFill/>
            </p:spPr>
            <p:txBody>
              <a:bodyPr wrap="square" rtlCol="0">
                <a:spAutoFit/>
              </a:bodyPr>
              <a:lstStyle/>
              <a:p>
                <a:pPr algn="l"/>
                <a:r>
                  <a:rPr lang="zh-CN" altLang="en-US" sz="2400" dirty="0"/>
                  <a:t>答案：</a:t>
                </a:r>
                <a:endParaRPr lang="en-US" altLang="zh-CN" sz="2400" dirty="0"/>
              </a:p>
              <a:p>
                <a:pPr algn="l"/>
                <a:r>
                  <a:rPr lang="zh-CN" altLang="en-US" sz="2400" dirty="0"/>
                  <a:t>（</a:t>
                </a:r>
                <a:r>
                  <a:rPr lang="en-US" altLang="zh-CN" sz="2400" dirty="0"/>
                  <a:t>1</a:t>
                </a:r>
                <a:r>
                  <a:rPr lang="zh-CN" altLang="en-US" sz="2400" dirty="0"/>
                  <a:t>）</a:t>
                </a:r>
                <a14:m>
                  <m:oMath xmlns:m="http://schemas.openxmlformats.org/officeDocument/2006/math">
                    <m:r>
                      <a:rPr lang="en-US" altLang="zh-CN" sz="2400" i="1" dirty="0" smtClean="0">
                        <a:latin typeface="Cambria Math" panose="02040503050406030204" pitchFamily="18" charset="0"/>
                      </a:rPr>
                      <m:t>𝐸</m:t>
                    </m:r>
                    <m:r>
                      <a:rPr lang="en-US" altLang="zh-CN" sz="2400" i="1" dirty="0" smtClean="0">
                        <a:latin typeface="Cambria Math" panose="02040503050406030204" pitchFamily="18" charset="0"/>
                      </a:rPr>
                      <m:t>=50×25</m:t>
                    </m:r>
                    <m:r>
                      <a:rPr lang="en-US" altLang="zh-CN" sz="2400" b="0" i="0" dirty="0" smtClean="0">
                        <a:latin typeface="Cambria Math" panose="02040503050406030204" pitchFamily="18" charset="0"/>
                        <a:ea typeface="Cambria Math" panose="02040503050406030204" pitchFamily="18" charset="0"/>
                      </a:rPr>
                      <m:t>=1250</m:t>
                    </m:r>
                  </m:oMath>
                </a14:m>
                <a:r>
                  <a:rPr lang="zh-CN" altLang="en-US" sz="2400" dirty="0"/>
                  <a:t>亿元</a:t>
                </a:r>
                <a:endParaRPr lang="en-US" altLang="zh-CN" sz="2400" dirty="0"/>
              </a:p>
              <a:p>
                <a:pPr algn="l"/>
                <a:r>
                  <a:rPr lang="en-US" altLang="zh-CN" sz="2400" b="0" dirty="0"/>
                  <a:t>         </a:t>
                </a:r>
                <a14:m>
                  <m:oMath xmlns:m="http://schemas.openxmlformats.org/officeDocument/2006/math">
                    <m:r>
                      <a:rPr lang="en-US" altLang="zh-CN" sz="2400" b="0" i="1" smtClean="0">
                        <a:latin typeface="Cambria Math" panose="02040503050406030204" pitchFamily="18" charset="0"/>
                      </a:rPr>
                      <m:t>𝐷</m:t>
                    </m:r>
                    <m:r>
                      <a:rPr lang="en-US" altLang="zh-CN" sz="2400" b="0" i="1" smtClean="0">
                        <a:latin typeface="Cambria Math" panose="02040503050406030204" pitchFamily="18" charset="0"/>
                      </a:rPr>
                      <m:t>=0</m:t>
                    </m:r>
                    <m:r>
                      <a:rPr lang="en-US" altLang="zh-CN" sz="2400" b="0" i="0" smtClean="0">
                        <a:latin typeface="Cambria Math" panose="02040503050406030204" pitchFamily="18" charset="0"/>
                      </a:rPr>
                      <m:t>.2</m:t>
                    </m:r>
                    <m:r>
                      <a:rPr lang="en-US" altLang="zh-CN" sz="2400" b="0" i="1" smtClean="0">
                        <a:latin typeface="Cambria Math" panose="02040503050406030204" pitchFamily="18" charset="0"/>
                        <a:ea typeface="Cambria Math" panose="02040503050406030204" pitchFamily="18" charset="0"/>
                      </a:rPr>
                      <m:t>×1250</m:t>
                    </m:r>
                    <m:r>
                      <a:rPr lang="en-US" altLang="zh-CN" sz="2400" b="0" i="0" smtClean="0">
                        <a:latin typeface="Cambria Math" panose="02040503050406030204" pitchFamily="18" charset="0"/>
                        <a:ea typeface="Cambria Math" panose="02040503050406030204" pitchFamily="18" charset="0"/>
                      </a:rPr>
                      <m:t>=250</m:t>
                    </m:r>
                  </m:oMath>
                </a14:m>
                <a:r>
                  <a:rPr lang="zh-CN" altLang="en-US" sz="2400" dirty="0"/>
                  <a:t>亿元</a:t>
                </a:r>
                <a:endParaRPr lang="en-US" altLang="zh-CN" sz="2400" i="1" dirty="0">
                  <a:latin typeface="Cambria Math" panose="02040503050406030204" pitchFamily="18" charset="0"/>
                </a:endParaRPr>
              </a:p>
              <a:p>
                <a:pPr algn="l"/>
                <a:r>
                  <a:rPr lang="en-US" altLang="zh-CN" sz="2400" dirty="0"/>
                  <a: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𝐿</m:t>
                        </m:r>
                      </m:sub>
                    </m:sSub>
                    <m:r>
                      <a:rPr lang="en-US" altLang="zh-CN" sz="2400" b="0" i="1" smtClean="0">
                        <a:latin typeface="Cambria Math" panose="02040503050406030204" pitchFamily="18" charset="0"/>
                      </a:rPr>
                      <m:t>=</m:t>
                    </m:r>
                    <m:r>
                      <a:rPr lang="en-US" altLang="zh-CN" sz="2400" i="1" dirty="0">
                        <a:latin typeface="Cambria Math" panose="02040503050406030204" pitchFamily="18" charset="0"/>
                      </a:rPr>
                      <m:t>𝐸</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𝐷</m:t>
                    </m:r>
                    <m:r>
                      <a:rPr lang="en-US" altLang="zh-CN" sz="2400" b="0" i="1" dirty="0" smtClean="0">
                        <a:latin typeface="Cambria Math" panose="02040503050406030204" pitchFamily="18" charset="0"/>
                      </a:rPr>
                      <m:t>=1500</m:t>
                    </m:r>
                  </m:oMath>
                </a14:m>
                <a:r>
                  <a:rPr lang="zh-CN" altLang="en-US" sz="2400" dirty="0"/>
                  <a:t>亿元</a:t>
                </a:r>
                <a:endParaRPr lang="en-US" altLang="zh-CN" sz="2400" dirty="0"/>
              </a:p>
              <a:p>
                <a:r>
                  <a:rPr lang="en-US" altLang="zh-CN" sz="2400" dirty="0"/>
                  <a:t>         </a:t>
                </a:r>
                <a:r>
                  <a:rPr lang="zh-CN" altLang="en-US" sz="2400" dirty="0"/>
                  <a:t>根据</a:t>
                </a:r>
                <a:r>
                  <a:rPr lang="en-US" altLang="zh-CN" sz="2400" dirty="0"/>
                  <a:t>CAPM</a:t>
                </a:r>
                <a:r>
                  <a:rPr lang="zh-CN" altLang="en-US" sz="2400" dirty="0"/>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𝐸</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𝑓</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𝛽</m:t>
                        </m:r>
                      </m:e>
                      <m:sub>
                        <m:r>
                          <a:rPr lang="en-US" altLang="zh-CN" sz="2400" i="1">
                            <a:latin typeface="Cambria Math" panose="02040503050406030204" pitchFamily="18" charset="0"/>
                          </a:rPr>
                          <m:t>𝐸</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𝑀</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𝑓</m:t>
                            </m:r>
                          </m:sub>
                        </m:sSub>
                      </m:e>
                    </m:d>
                    <m:r>
                      <a:rPr lang="en-US" altLang="zh-CN" sz="2400" i="1">
                        <a:latin typeface="Cambria Math" panose="02040503050406030204" pitchFamily="18" charset="0"/>
                      </a:rPr>
                      <m:t>=</m:t>
                    </m:r>
                    <m:r>
                      <a:rPr lang="en-US" altLang="zh-CN" sz="2400" b="0" i="1" smtClean="0">
                        <a:latin typeface="Cambria Math" panose="02040503050406030204" pitchFamily="18" charset="0"/>
                      </a:rPr>
                      <m:t>4%+0.5</m:t>
                    </m:r>
                    <m:r>
                      <a:rPr lang="en-US" altLang="zh-CN" sz="2400" b="0" i="1" smtClean="0">
                        <a:latin typeface="Cambria Math" panose="02040503050406030204" pitchFamily="18" charset="0"/>
                        <a:ea typeface="Cambria Math" panose="02040503050406030204" pitchFamily="18" charset="0"/>
                      </a:rPr>
                      <m:t>×</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10%−4%</m:t>
                        </m:r>
                      </m:e>
                    </m:d>
                    <m:r>
                      <a:rPr lang="en-US" altLang="zh-CN" sz="2400" b="0" i="1" smtClean="0">
                        <a:latin typeface="Cambria Math" panose="02040503050406030204" pitchFamily="18" charset="0"/>
                        <a:ea typeface="Cambria Math" panose="02040503050406030204" pitchFamily="18" charset="0"/>
                      </a:rPr>
                      <m:t>=7%</m:t>
                    </m:r>
                  </m:oMath>
                </a14:m>
                <a:endParaRPr lang="en-US" altLang="zh-CN" sz="2400" b="0" dirty="0">
                  <a:ea typeface="Cambria Math" panose="02040503050406030204" pitchFamily="18" charset="0"/>
                </a:endParaRPr>
              </a:p>
              <a:p>
                <a:r>
                  <a:rPr lang="en-US" altLang="zh-CN" sz="2400" dirty="0">
                    <a:solidFill>
                      <a:schemeClr val="tx1"/>
                    </a:solidFill>
                  </a:rPr>
                  <a:t>         </a:t>
                </a:r>
                <a14:m>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𝑟</m:t>
                        </m:r>
                      </m:e>
                      <m:sub>
                        <m:r>
                          <a:rPr lang="en-US" altLang="zh-CN" sz="2400" b="0" i="1" smtClean="0">
                            <a:solidFill>
                              <a:schemeClr val="tx1"/>
                            </a:solidFill>
                            <a:latin typeface="Cambria Math" panose="02040503050406030204" pitchFamily="18" charset="0"/>
                          </a:rPr>
                          <m:t>𝑊𝐴𝐶𝐶</m:t>
                        </m:r>
                      </m:sub>
                    </m:sSub>
                    <m:r>
                      <a:rPr lang="en-US" altLang="zh-CN" sz="2400" b="0" i="1" smtClean="0">
                        <a:solidFill>
                          <a:schemeClr val="tx1"/>
                        </a:solidFill>
                        <a:latin typeface="Cambria Math" panose="02040503050406030204" pitchFamily="18" charset="0"/>
                      </a:rPr>
                      <m:t>=</m:t>
                    </m:r>
                    <m:sSub>
                      <m:sSubPr>
                        <m:ctrlPr>
                          <a:rPr lang="en-US" altLang="zh-CN" sz="2400" i="1">
                            <a:latin typeface="Cambria Math" panose="02040503050406030204" pitchFamily="18" charset="0"/>
                          </a:rPr>
                        </m:ctrlPr>
                      </m:sSubPr>
                      <m:e>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𝐸</m:t>
                            </m:r>
                          </m:num>
                          <m:den>
                            <m:r>
                              <a:rPr lang="en-US" altLang="zh-CN" sz="2400" i="1">
                                <a:latin typeface="Cambria Math" panose="02040503050406030204" pitchFamily="18" charset="0"/>
                              </a:rPr>
                              <m:t>𝐸</m:t>
                            </m:r>
                            <m:r>
                              <a:rPr lang="en-US" altLang="zh-CN" sz="2400" i="1">
                                <a:latin typeface="Cambria Math" panose="02040503050406030204" pitchFamily="18" charset="0"/>
                              </a:rPr>
                              <m:t>+</m:t>
                            </m:r>
                            <m:r>
                              <a:rPr lang="en-US" altLang="zh-CN" sz="2400" i="1">
                                <a:latin typeface="Cambria Math" panose="02040503050406030204" pitchFamily="18" charset="0"/>
                              </a:rPr>
                              <m:t>𝐷</m:t>
                            </m:r>
                          </m:den>
                        </m:f>
                        <m:r>
                          <a:rPr lang="en-US" altLang="zh-CN" sz="2400" i="1">
                            <a:latin typeface="Cambria Math" panose="02040503050406030204" pitchFamily="18" charset="0"/>
                          </a:rPr>
                          <m:t>𝑟</m:t>
                        </m:r>
                      </m:e>
                      <m:sub>
                        <m:r>
                          <a:rPr lang="en-US" altLang="zh-CN" sz="2400" i="1">
                            <a:latin typeface="Cambria Math" panose="02040503050406030204" pitchFamily="18" charset="0"/>
                          </a:rPr>
                          <m:t>𝐸</m:t>
                        </m:r>
                      </m:sub>
                    </m:sSub>
                    <m:r>
                      <a:rPr lang="en-US" altLang="zh-CN" sz="2400" i="1">
                        <a:solidFill>
                          <a:schemeClr val="tx1"/>
                        </a:solidFill>
                        <a:latin typeface="Cambria Math" panose="02040503050406030204" pitchFamily="18" charset="0"/>
                      </a:rPr>
                      <m:t>+</m:t>
                    </m:r>
                    <m:f>
                      <m:fPr>
                        <m:ctrlPr>
                          <a:rPr lang="en-US" altLang="zh-CN" sz="2400" i="1">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𝐷</m:t>
                        </m:r>
                      </m:num>
                      <m:den>
                        <m:r>
                          <a:rPr lang="en-US" altLang="zh-CN" sz="2400" b="0" i="1" smtClean="0">
                            <a:solidFill>
                              <a:schemeClr val="tx1"/>
                            </a:solidFill>
                            <a:latin typeface="Cambria Math" panose="02040503050406030204" pitchFamily="18" charset="0"/>
                          </a:rPr>
                          <m:t>𝐸</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𝐷</m:t>
                        </m:r>
                      </m:den>
                    </m:f>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𝐷</m:t>
                        </m:r>
                      </m:sub>
                    </m:sSub>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1−</m:t>
                        </m:r>
                        <m:sSub>
                          <m:sSubPr>
                            <m:ctrlPr>
                              <a:rPr lang="en-US" altLang="zh-CN" sz="2400" b="0" i="1" smtClean="0">
                                <a:solidFill>
                                  <a:schemeClr val="tx1"/>
                                </a:solidFill>
                                <a:latin typeface="Cambria Math" panose="02040503050406030204" pitchFamily="18" charset="0"/>
                              </a:rPr>
                            </m:ctrlPr>
                          </m:sSubPr>
                          <m:e>
                            <m:r>
                              <a:rPr lang="zh-CN" altLang="en-US" sz="2400" b="0" i="1" smtClean="0">
                                <a:solidFill>
                                  <a:schemeClr val="tx1"/>
                                </a:solidFill>
                                <a:latin typeface="Cambria Math" panose="02040503050406030204" pitchFamily="18" charset="0"/>
                              </a:rPr>
                              <m:t>𝜏</m:t>
                            </m:r>
                          </m:e>
                          <m:sub>
                            <m:r>
                              <a:rPr lang="en-US" altLang="zh-CN" sz="2400" b="0" i="1" smtClean="0">
                                <a:solidFill>
                                  <a:schemeClr val="tx1"/>
                                </a:solidFill>
                                <a:latin typeface="Cambria Math" panose="02040503050406030204" pitchFamily="18" charset="0"/>
                              </a:rPr>
                              <m:t>𝑐</m:t>
                            </m:r>
                          </m:sub>
                        </m:sSub>
                      </m:e>
                    </m:d>
                  </m:oMath>
                </a14:m>
                <a:r>
                  <a:rPr lang="en-US" altLang="zh-CN" sz="2400" b="0" i="1" dirty="0">
                    <a:solidFill>
                      <a:schemeClr val="tx1"/>
                    </a:solidFill>
                    <a:latin typeface="Cambria Math" panose="02040503050406030204" pitchFamily="18" charset="0"/>
                  </a:rPr>
                  <a:t> </a:t>
                </a:r>
              </a:p>
              <a:p>
                <a:r>
                  <a:rPr lang="en-US" altLang="zh-CN" sz="2400" b="0" dirty="0">
                    <a:solidFill>
                      <a:schemeClr val="tx1"/>
                    </a:solidFill>
                  </a:rPr>
                  <a:t>                   </a:t>
                </a:r>
                <a14:m>
                  <m:oMath xmlns:m="http://schemas.openxmlformats.org/officeDocument/2006/math">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5</m:t>
                        </m:r>
                      </m:num>
                      <m:den>
                        <m:r>
                          <a:rPr lang="en-US" altLang="zh-CN" sz="2400" b="0" i="1" smtClean="0">
                            <a:solidFill>
                              <a:schemeClr val="tx1"/>
                            </a:solidFill>
                            <a:latin typeface="Cambria Math" panose="02040503050406030204" pitchFamily="18" charset="0"/>
                          </a:rPr>
                          <m:t>5+1</m:t>
                        </m:r>
                      </m:den>
                    </m:f>
                    <m:r>
                      <a:rPr lang="en-US" altLang="zh-CN" sz="2400" b="0" i="1" smtClean="0">
                        <a:solidFill>
                          <a:schemeClr val="tx1"/>
                        </a:solidFill>
                        <a:latin typeface="Cambria Math" panose="02040503050406030204" pitchFamily="18" charset="0"/>
                        <a:ea typeface="Cambria Math" panose="02040503050406030204" pitchFamily="18" charset="0"/>
                      </a:rPr>
                      <m:t>×7%</m:t>
                    </m:r>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1</m:t>
                        </m:r>
                      </m:num>
                      <m:den>
                        <m:r>
                          <a:rPr lang="en-US" altLang="zh-CN" sz="2400" b="0" i="1" smtClean="0">
                            <a:solidFill>
                              <a:schemeClr val="tx1"/>
                            </a:solidFill>
                            <a:latin typeface="Cambria Math" panose="02040503050406030204" pitchFamily="18" charset="0"/>
                          </a:rPr>
                          <m:t>5+1</m:t>
                        </m:r>
                      </m:den>
                    </m:f>
                    <m:r>
                      <a:rPr lang="en-US" altLang="zh-CN" sz="2400" b="0" i="1" smtClean="0">
                        <a:solidFill>
                          <a:schemeClr val="tx1"/>
                        </a:solidFill>
                        <a:latin typeface="Cambria Math" panose="02040503050406030204" pitchFamily="18" charset="0"/>
                        <a:ea typeface="Cambria Math" panose="02040503050406030204" pitchFamily="18" charset="0"/>
                      </a:rPr>
                      <m:t>×4.2%×</m:t>
                    </m:r>
                    <m:d>
                      <m:dPr>
                        <m:ctrlPr>
                          <a:rPr lang="en-US" altLang="zh-CN" sz="2400" b="0" i="1" smtClean="0">
                            <a:solidFill>
                              <a:schemeClr val="tx1"/>
                            </a:solidFill>
                            <a:latin typeface="Cambria Math" panose="02040503050406030204" pitchFamily="18" charset="0"/>
                            <a:ea typeface="Cambria Math" panose="02040503050406030204" pitchFamily="18" charset="0"/>
                          </a:rPr>
                        </m:ctrlPr>
                      </m:dPr>
                      <m:e>
                        <m:r>
                          <a:rPr lang="en-US" altLang="zh-CN" sz="2400" b="0" i="1" smtClean="0">
                            <a:solidFill>
                              <a:schemeClr val="tx1"/>
                            </a:solidFill>
                            <a:latin typeface="Cambria Math" panose="02040503050406030204" pitchFamily="18" charset="0"/>
                            <a:ea typeface="Cambria Math" panose="02040503050406030204" pitchFamily="18" charset="0"/>
                          </a:rPr>
                          <m:t>1−35%</m:t>
                        </m:r>
                      </m:e>
                    </m:d>
                    <m:r>
                      <a:rPr lang="en-US" altLang="zh-CN" sz="2400" b="0" i="1" smtClean="0">
                        <a:solidFill>
                          <a:schemeClr val="tx1"/>
                        </a:solidFill>
                        <a:latin typeface="Cambria Math" panose="02040503050406030204" pitchFamily="18" charset="0"/>
                        <a:ea typeface="Cambria Math" panose="02040503050406030204" pitchFamily="18" charset="0"/>
                      </a:rPr>
                      <m:t>=6.288%</m:t>
                    </m:r>
                  </m:oMath>
                </a14:m>
                <a:endParaRPr lang="en-US" altLang="zh-CN" sz="2400" b="0" i="1" dirty="0">
                  <a:solidFill>
                    <a:schemeClr val="tx1"/>
                  </a:solidFill>
                  <a:latin typeface="Cambria Math" panose="02040503050406030204" pitchFamily="18" charset="0"/>
                </a:endParaRPr>
              </a:p>
              <a:p>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𝐿</m:t>
                        </m:r>
                      </m:sub>
                    </m:sSub>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60</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𝑊𝐴𝐶𝐶</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den>
                    </m:f>
                  </m:oMath>
                </a14:m>
                <a:r>
                  <a:rPr lang="zh-CN" altLang="en-US" sz="2400" dirty="0"/>
                  <a:t>，解得</a:t>
                </a:r>
                <a14:m>
                  <m:oMath xmlns:m="http://schemas.openxmlformats.org/officeDocument/2006/math">
                    <m:r>
                      <a:rPr lang="en-US" altLang="zh-CN" sz="2400" b="0" i="1" smtClean="0">
                        <a:latin typeface="Cambria Math" panose="02040503050406030204" pitchFamily="18" charset="0"/>
                      </a:rPr>
                      <m:t>𝑔</m:t>
                    </m:r>
                    <m:r>
                      <a:rPr lang="en-US" altLang="zh-CN" sz="2400" b="0" i="1" smtClean="0">
                        <a:latin typeface="Cambria Math" panose="02040503050406030204" pitchFamily="18" charset="0"/>
                      </a:rPr>
                      <m:t>=2</m:t>
                    </m:r>
                  </m:oMath>
                </a14:m>
                <a:r>
                  <a:rPr lang="en-US" altLang="zh-CN" sz="2400" dirty="0"/>
                  <a:t>.288%</a:t>
                </a:r>
              </a:p>
            </p:txBody>
          </p:sp>
        </mc:Choice>
        <mc:Fallback xmlns="">
          <p:sp>
            <p:nvSpPr>
              <p:cNvPr id="3" name="文本框 2">
                <a:extLst>
                  <a:ext uri="{FF2B5EF4-FFF2-40B4-BE49-F238E27FC236}">
                    <a16:creationId xmlns:a16="http://schemas.microsoft.com/office/drawing/2014/main" id="{A6A519D0-AF33-A319-48D7-97EA9F668437}"/>
                  </a:ext>
                </a:extLst>
              </p:cNvPr>
              <p:cNvSpPr txBox="1">
                <a:spLocks noRot="1" noChangeAspect="1" noMove="1" noResize="1" noEditPoints="1" noAdjustHandles="1" noChangeArrowheads="1" noChangeShapeType="1" noTextEdit="1"/>
              </p:cNvSpPr>
              <p:nvPr/>
            </p:nvSpPr>
            <p:spPr>
              <a:xfrm>
                <a:off x="1118283" y="1619114"/>
                <a:ext cx="9955434" cy="3619773"/>
              </a:xfrm>
              <a:prstGeom prst="rect">
                <a:avLst/>
              </a:prstGeom>
              <a:blipFill>
                <a:blip r:embed="rId3"/>
                <a:stretch>
                  <a:fillRect l="-918" t="-11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0407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6A519D0-AF33-A319-48D7-97EA9F668437}"/>
                  </a:ext>
                </a:extLst>
              </p:cNvPr>
              <p:cNvSpPr txBox="1"/>
              <p:nvPr/>
            </p:nvSpPr>
            <p:spPr>
              <a:xfrm>
                <a:off x="342836" y="850638"/>
                <a:ext cx="11506328" cy="5627823"/>
              </a:xfrm>
              <a:prstGeom prst="rect">
                <a:avLst/>
              </a:prstGeom>
              <a:noFill/>
            </p:spPr>
            <p:txBody>
              <a:bodyPr wrap="square" rtlCol="0">
                <a:spAutoFit/>
              </a:bodyPr>
              <a:lstStyle/>
              <a:p>
                <a:r>
                  <a:rPr lang="zh-CN" altLang="en-US" sz="2400" dirty="0"/>
                  <a:t>（</a:t>
                </a:r>
                <a:r>
                  <a:rPr lang="en-US" altLang="zh-CN" sz="2400" dirty="0"/>
                  <a:t>2</a:t>
                </a:r>
                <a:r>
                  <a:rPr lang="zh-CN" altLang="en-US" sz="2400" dirty="0"/>
                  <a:t>）</a:t>
                </a:r>
                <a14:m>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𝑈</m:t>
                        </m:r>
                      </m:sub>
                    </m:sSub>
                    <m:r>
                      <a:rPr lang="en-US" altLang="zh-CN" sz="2400" i="1">
                        <a:solidFill>
                          <a:schemeClr val="tx1"/>
                        </a:solidFill>
                        <a:latin typeface="Cambria Math" panose="02040503050406030204" pitchFamily="18" charset="0"/>
                      </a:rPr>
                      <m:t>=</m:t>
                    </m:r>
                    <m:f>
                      <m:fPr>
                        <m:ctrlPr>
                          <a:rPr lang="en-US" altLang="zh-CN" sz="2400" i="1">
                            <a:solidFill>
                              <a:schemeClr val="tx1"/>
                            </a:solidFill>
                            <a:latin typeface="Cambria Math" panose="02040503050406030204" pitchFamily="18" charset="0"/>
                          </a:rPr>
                        </m:ctrlPr>
                      </m:fPr>
                      <m:num>
                        <m:r>
                          <a:rPr lang="en-US" altLang="zh-CN" sz="2400" i="1">
                            <a:solidFill>
                              <a:schemeClr val="tx1"/>
                            </a:solidFill>
                            <a:latin typeface="Cambria Math" panose="02040503050406030204" pitchFamily="18" charset="0"/>
                          </a:rPr>
                          <m:t>𝐸</m:t>
                        </m:r>
                      </m:num>
                      <m:den>
                        <m:r>
                          <a:rPr lang="en-US" altLang="zh-CN" sz="2400" i="1">
                            <a:solidFill>
                              <a:schemeClr val="tx1"/>
                            </a:solidFill>
                            <a:latin typeface="Cambria Math" panose="02040503050406030204" pitchFamily="18" charset="0"/>
                          </a:rPr>
                          <m:t>𝐸</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𝐷</m:t>
                        </m:r>
                      </m:den>
                    </m:f>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𝐸</m:t>
                        </m:r>
                      </m:sub>
                    </m:sSub>
                    <m:r>
                      <a:rPr lang="en-US" altLang="zh-CN" sz="2400" i="1">
                        <a:solidFill>
                          <a:schemeClr val="tx1"/>
                        </a:solidFill>
                        <a:latin typeface="Cambria Math" panose="02040503050406030204" pitchFamily="18" charset="0"/>
                      </a:rPr>
                      <m:t>+</m:t>
                    </m:r>
                    <m:f>
                      <m:fPr>
                        <m:ctrlPr>
                          <a:rPr lang="en-US" altLang="zh-CN" sz="2400" i="1">
                            <a:solidFill>
                              <a:schemeClr val="tx1"/>
                            </a:solidFill>
                            <a:latin typeface="Cambria Math" panose="02040503050406030204" pitchFamily="18" charset="0"/>
                          </a:rPr>
                        </m:ctrlPr>
                      </m:fPr>
                      <m:num>
                        <m:r>
                          <a:rPr lang="en-US" altLang="zh-CN" sz="2400" i="1">
                            <a:solidFill>
                              <a:schemeClr val="tx1"/>
                            </a:solidFill>
                            <a:latin typeface="Cambria Math" panose="02040503050406030204" pitchFamily="18" charset="0"/>
                          </a:rPr>
                          <m:t>𝐷</m:t>
                        </m:r>
                      </m:num>
                      <m:den>
                        <m:r>
                          <a:rPr lang="en-US" altLang="zh-CN" sz="2400" i="1">
                            <a:solidFill>
                              <a:schemeClr val="tx1"/>
                            </a:solidFill>
                            <a:latin typeface="Cambria Math" panose="02040503050406030204" pitchFamily="18" charset="0"/>
                          </a:rPr>
                          <m:t>𝐸</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𝐷</m:t>
                        </m:r>
                      </m:den>
                    </m:f>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𝐷</m:t>
                        </m:r>
                      </m:sub>
                    </m:sSub>
                    <m:r>
                      <a:rPr lang="en-US" altLang="zh-CN" sz="2400" b="0" i="0" smtClean="0">
                        <a:solidFill>
                          <a:schemeClr val="tx1"/>
                        </a:solidFill>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5</m:t>
                        </m:r>
                      </m:num>
                      <m:den>
                        <m:r>
                          <a:rPr lang="en-US" altLang="zh-CN" sz="2400" i="1">
                            <a:latin typeface="Cambria Math" panose="02040503050406030204" pitchFamily="18" charset="0"/>
                          </a:rPr>
                          <m:t>5+1</m:t>
                        </m:r>
                      </m:den>
                    </m:f>
                    <m:r>
                      <a:rPr lang="en-US" altLang="zh-CN" sz="2400" i="1">
                        <a:latin typeface="Cambria Math" panose="02040503050406030204" pitchFamily="18" charset="0"/>
                        <a:ea typeface="Cambria Math" panose="02040503050406030204" pitchFamily="18" charset="0"/>
                      </a:rPr>
                      <m:t>×7%</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5+1</m:t>
                        </m:r>
                      </m:den>
                    </m:f>
                    <m:r>
                      <a:rPr lang="en-US" altLang="zh-CN" sz="2400" i="1">
                        <a:latin typeface="Cambria Math" panose="02040503050406030204" pitchFamily="18" charset="0"/>
                        <a:ea typeface="Cambria Math" panose="02040503050406030204" pitchFamily="18" charset="0"/>
                      </a:rPr>
                      <m:t>×4.2%</m:t>
                    </m:r>
                    <m:r>
                      <a:rPr lang="en-US" altLang="zh-CN" sz="2400" b="0" i="1" smtClean="0">
                        <a:latin typeface="Cambria Math" panose="02040503050406030204" pitchFamily="18" charset="0"/>
                        <a:ea typeface="Cambria Math" panose="02040503050406030204" pitchFamily="18" charset="0"/>
                      </a:rPr>
                      <m:t>=6.533%</m:t>
                    </m:r>
                  </m:oMath>
                </a14:m>
                <a:endParaRPr lang="en-US" altLang="zh-CN" sz="2400" dirty="0"/>
              </a:p>
              <a:p>
                <a:r>
                  <a:rPr lang="en-US" altLang="zh-CN" sz="2400" dirty="0"/>
                  <a:t>         </a:t>
                </a:r>
                <a:r>
                  <a:rPr lang="zh-CN" altLang="en-US" sz="2400" dirty="0"/>
                  <a:t>当维持债务股权比率为</a:t>
                </a:r>
                <a:r>
                  <a:rPr lang="en-US" altLang="zh-CN" sz="2400" dirty="0"/>
                  <a:t>0.5</a:t>
                </a:r>
                <a:r>
                  <a:rPr lang="zh-CN" altLang="en-US" sz="2400" dirty="0"/>
                  <a:t>时，新的股权资本成本为：</a:t>
                </a:r>
                <a:endParaRPr lang="en-US" altLang="zh-CN" sz="2400" i="1" dirty="0">
                  <a:solidFill>
                    <a:schemeClr val="tx1"/>
                  </a:solidFill>
                  <a:latin typeface="Cambria Math" panose="02040503050406030204" pitchFamily="18" charset="0"/>
                </a:endParaRPr>
              </a:p>
              <a:p>
                <a:r>
                  <a:rPr lang="en-US" altLang="zh-CN" sz="2400" dirty="0">
                    <a:solidFill>
                      <a:schemeClr val="tx1"/>
                    </a:solidFill>
                  </a:rPr>
                  <a:t>         </a:t>
                </a:r>
                <a14:m>
                  <m:oMath xmlns:m="http://schemas.openxmlformats.org/officeDocument/2006/math">
                    <m:sSubSup>
                      <m:sSubSupPr>
                        <m:ctrlPr>
                          <a:rPr lang="en-US" altLang="zh-CN" sz="2400" i="1" smtClean="0">
                            <a:solidFill>
                              <a:schemeClr val="tx1"/>
                            </a:solidFill>
                            <a:latin typeface="Cambria Math" panose="02040503050406030204" pitchFamily="18" charset="0"/>
                          </a:rPr>
                        </m:ctrlPr>
                      </m:sSubSupPr>
                      <m:e>
                        <m:r>
                          <a:rPr lang="en-US" altLang="zh-CN" sz="2400" b="0" i="1" smtClean="0">
                            <a:solidFill>
                              <a:schemeClr val="tx1"/>
                            </a:solidFill>
                            <a:latin typeface="Cambria Math" panose="02040503050406030204" pitchFamily="18" charset="0"/>
                          </a:rPr>
                          <m:t>𝑟</m:t>
                        </m:r>
                      </m:e>
                      <m:sub>
                        <m:r>
                          <a:rPr lang="en-US" altLang="zh-CN" sz="2400" b="0" i="1" smtClean="0">
                            <a:solidFill>
                              <a:schemeClr val="tx1"/>
                            </a:solidFill>
                            <a:latin typeface="Cambria Math" panose="02040503050406030204" pitchFamily="18" charset="0"/>
                          </a:rPr>
                          <m:t>𝐸</m:t>
                        </m:r>
                      </m:sub>
                      <m:sup>
                        <m:r>
                          <a:rPr lang="en-US" altLang="zh-CN" sz="2400" b="0" i="1" smtClean="0">
                            <a:solidFill>
                              <a:schemeClr val="tx1"/>
                            </a:solidFill>
                            <a:latin typeface="Cambria Math" panose="02040503050406030204" pitchFamily="18" charset="0"/>
                          </a:rPr>
                          <m:t>′</m:t>
                        </m:r>
                      </m:sup>
                    </m:sSubSup>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𝑟</m:t>
                        </m:r>
                      </m:e>
                      <m:sub>
                        <m:r>
                          <a:rPr lang="en-US" altLang="zh-CN" sz="2400" b="0" i="1" smtClean="0">
                            <a:solidFill>
                              <a:schemeClr val="tx1"/>
                            </a:solidFill>
                            <a:latin typeface="Cambria Math" panose="02040503050406030204" pitchFamily="18" charset="0"/>
                          </a:rPr>
                          <m:t>𝑈</m:t>
                        </m:r>
                      </m:sub>
                    </m:sSub>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𝐷</m:t>
                            </m:r>
                          </m:e>
                          <m:sup>
                            <m:r>
                              <a:rPr lang="en-US" altLang="zh-CN" sz="2400" b="0" i="1" smtClean="0">
                                <a:solidFill>
                                  <a:schemeClr val="tx1"/>
                                </a:solidFill>
                                <a:latin typeface="Cambria Math" panose="02040503050406030204" pitchFamily="18" charset="0"/>
                              </a:rPr>
                              <m:t>′</m:t>
                            </m:r>
                          </m:sup>
                        </m:sSup>
                      </m:num>
                      <m:den>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𝐸</m:t>
                            </m:r>
                          </m:e>
                          <m:sup>
                            <m:r>
                              <a:rPr lang="en-US" altLang="zh-CN" sz="2400" b="0" i="1" smtClean="0">
                                <a:solidFill>
                                  <a:schemeClr val="tx1"/>
                                </a:solidFill>
                                <a:latin typeface="Cambria Math" panose="02040503050406030204" pitchFamily="18" charset="0"/>
                              </a:rPr>
                              <m:t>′</m:t>
                            </m:r>
                          </m:sup>
                        </m:sSup>
                      </m:den>
                    </m:f>
                    <m:d>
                      <m:dPr>
                        <m:ctrlPr>
                          <a:rPr lang="en-US" altLang="zh-CN" sz="2400" b="0" i="1" smtClean="0">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𝑈</m:t>
                            </m:r>
                          </m:sub>
                        </m:sSub>
                        <m:r>
                          <a:rPr lang="en-US" altLang="zh-CN" sz="2400" b="0" i="1" smtClean="0">
                            <a:solidFill>
                              <a:schemeClr val="tx1"/>
                            </a:solidFill>
                            <a:latin typeface="Cambria Math" panose="02040503050406030204" pitchFamily="18" charset="0"/>
                          </a:rPr>
                          <m:t>−</m:t>
                        </m:r>
                        <m:sSubSup>
                          <m:sSubSupPr>
                            <m:ctrlPr>
                              <a:rPr lang="en-US" altLang="zh-CN" sz="2400" i="1">
                                <a:solidFill>
                                  <a:schemeClr val="tx1"/>
                                </a:solidFill>
                                <a:latin typeface="Cambria Math" panose="02040503050406030204" pitchFamily="18" charset="0"/>
                              </a:rPr>
                            </m:ctrlPr>
                          </m:sSubSupPr>
                          <m:e>
                            <m:r>
                              <a:rPr lang="en-US" altLang="zh-CN" sz="2400" i="1">
                                <a:solidFill>
                                  <a:schemeClr val="tx1"/>
                                </a:solidFill>
                                <a:latin typeface="Cambria Math" panose="02040503050406030204" pitchFamily="18" charset="0"/>
                              </a:rPr>
                              <m:t>𝑟</m:t>
                            </m:r>
                          </m:e>
                          <m:sub>
                            <m:r>
                              <a:rPr lang="en-US" altLang="zh-CN" sz="2400" b="0" i="1" smtClean="0">
                                <a:solidFill>
                                  <a:schemeClr val="tx1"/>
                                </a:solidFill>
                                <a:latin typeface="Cambria Math" panose="02040503050406030204" pitchFamily="18" charset="0"/>
                              </a:rPr>
                              <m:t>𝐷</m:t>
                            </m:r>
                          </m:sub>
                          <m:sup>
                            <m:r>
                              <a:rPr lang="en-US" altLang="zh-CN" sz="2400" i="1">
                                <a:solidFill>
                                  <a:schemeClr val="tx1"/>
                                </a:solidFill>
                                <a:latin typeface="Cambria Math" panose="02040503050406030204" pitchFamily="18" charset="0"/>
                              </a:rPr>
                              <m:t>′</m:t>
                            </m:r>
                          </m:sup>
                        </m:sSubSup>
                      </m:e>
                    </m:d>
                    <m:r>
                      <a:rPr lang="en-US" altLang="zh-CN" sz="2400" b="0" i="1" smtClean="0">
                        <a:solidFill>
                          <a:schemeClr val="tx1"/>
                        </a:solidFill>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6.533%</m:t>
                    </m:r>
                    <m:r>
                      <a:rPr lang="en-US" altLang="zh-CN" sz="2400" b="0" i="1" smtClean="0">
                        <a:latin typeface="Cambria Math" panose="02040503050406030204" pitchFamily="18" charset="0"/>
                        <a:ea typeface="Cambria Math" panose="02040503050406030204" pitchFamily="18" charset="0"/>
                      </a:rPr>
                      <m:t>+0.5×</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6.533%</m:t>
                        </m:r>
                        <m:r>
                          <a:rPr lang="en-US" altLang="zh-CN" sz="2400" b="0" i="1" smtClean="0">
                            <a:latin typeface="Cambria Math" panose="02040503050406030204" pitchFamily="18" charset="0"/>
                            <a:ea typeface="Cambria Math" panose="02040503050406030204" pitchFamily="18" charset="0"/>
                          </a:rPr>
                          <m:t>−4.5%</m:t>
                        </m:r>
                      </m:e>
                    </m:d>
                    <m:r>
                      <a:rPr lang="en-US" altLang="zh-CN" sz="2400" b="0" i="1" smtClean="0">
                        <a:latin typeface="Cambria Math" panose="02040503050406030204" pitchFamily="18" charset="0"/>
                        <a:ea typeface="Cambria Math" panose="02040503050406030204" pitchFamily="18" charset="0"/>
                      </a:rPr>
                      <m:t>=7.5495%≈7.55%</m:t>
                    </m:r>
                  </m:oMath>
                </a14:m>
                <a:endParaRPr lang="en-US" altLang="zh-CN" sz="2400" dirty="0">
                  <a:solidFill>
                    <a:schemeClr val="tx1"/>
                  </a:solidFill>
                </a:endParaRPr>
              </a:p>
              <a:p>
                <a:r>
                  <a:rPr lang="zh-CN" altLang="en-US" sz="2400" dirty="0"/>
                  <a:t>         新的加权资本成本</a:t>
                </a:r>
                <a:r>
                  <a:rPr lang="zh-CN" altLang="en-US" sz="2400" i="0" dirty="0">
                    <a:latin typeface="+mj-lt"/>
                  </a:rPr>
                  <a:t>：</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𝑤𝑎𝑐𝑐</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en-US" altLang="zh-CN" sz="2400" i="1">
                                <a:latin typeface="Cambria Math" panose="02040503050406030204" pitchFamily="18" charset="0"/>
                              </a:rPr>
                              <m:t>𝐸</m:t>
                            </m:r>
                          </m:e>
                          <m:sup>
                            <m:r>
                              <a:rPr lang="en-US" altLang="zh-CN" sz="2400" i="1">
                                <a:latin typeface="Cambria Math" panose="02040503050406030204" pitchFamily="18" charset="0"/>
                              </a:rPr>
                              <m:t>′</m:t>
                            </m:r>
                          </m:sup>
                        </m:sSup>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𝐸</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sup>
                        </m:sSup>
                      </m:den>
                    </m:f>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𝑟</m:t>
                        </m:r>
                      </m:e>
                      <m:sub>
                        <m:r>
                          <a:rPr lang="en-US" altLang="zh-CN" sz="2400" i="1">
                            <a:latin typeface="Cambria Math" panose="02040503050406030204" pitchFamily="18" charset="0"/>
                          </a:rPr>
                          <m:t>𝐸</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sup>
                        </m:sSup>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𝐸</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sup>
                        </m:sSup>
                      </m:den>
                    </m:f>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𝑟</m:t>
                        </m:r>
                      </m:e>
                      <m:sub>
                        <m:r>
                          <a:rPr lang="en-US" altLang="zh-CN" sz="2400" i="1">
                            <a:latin typeface="Cambria Math" panose="02040503050406030204" pitchFamily="18" charset="0"/>
                          </a:rPr>
                          <m:t>𝐷</m:t>
                        </m:r>
                      </m:sub>
                      <m:sup>
                        <m:r>
                          <a:rPr lang="en-US" altLang="zh-CN" sz="2400" i="1">
                            <a:latin typeface="Cambria Math" panose="02040503050406030204" pitchFamily="18" charset="0"/>
                          </a:rPr>
                          <m:t>′</m:t>
                        </m:r>
                      </m:sup>
                    </m:sSubSup>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i="1">
                                <a:latin typeface="Cambria Math" panose="02040503050406030204" pitchFamily="18" charset="0"/>
                              </a:rPr>
                              <m:t>𝑐</m:t>
                            </m:r>
                          </m:sub>
                        </m:sSub>
                      </m:e>
                    </m:d>
                  </m:oMath>
                </a14:m>
                <a:endParaRPr lang="en-US" altLang="zh-CN" sz="2400" i="0" dirty="0">
                  <a:latin typeface="+mj-lt"/>
                  <a:ea typeface="Cambria Math" panose="02040503050406030204" pitchFamily="18" charset="0"/>
                </a:endParaRPr>
              </a:p>
              <a:p>
                <a:r>
                  <a:rPr lang="en-US" altLang="zh-CN" sz="2400" b="0" dirty="0"/>
                  <a:t>                                                   </a:t>
                </a:r>
                <a14:m>
                  <m:oMath xmlns:m="http://schemas.openxmlformats.org/officeDocument/2006/math">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num>
                      <m:den>
                        <m:r>
                          <a:rPr lang="en-US" altLang="zh-CN" sz="2400" b="0" i="1" smtClean="0">
                            <a:latin typeface="Cambria Math" panose="02040503050406030204" pitchFamily="18" charset="0"/>
                          </a:rPr>
                          <m:t>1+2</m:t>
                        </m:r>
                      </m:den>
                    </m:f>
                    <m:r>
                      <a:rPr lang="en-US" altLang="zh-CN" sz="2400" b="0" i="1" smtClean="0">
                        <a:latin typeface="Cambria Math" panose="02040503050406030204" pitchFamily="18" charset="0"/>
                        <a:ea typeface="Cambria Math" panose="02040503050406030204" pitchFamily="18" charset="0"/>
                      </a:rPr>
                      <m:t>×7.55%+</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1+2</m:t>
                        </m:r>
                      </m:den>
                    </m:f>
                    <m:r>
                      <a:rPr lang="en-US" altLang="zh-CN" sz="2400" b="0" i="1" smtClean="0">
                        <a:latin typeface="Cambria Math" panose="02040503050406030204" pitchFamily="18" charset="0"/>
                        <a:ea typeface="Cambria Math" panose="02040503050406030204" pitchFamily="18" charset="0"/>
                      </a:rPr>
                      <m:t>×4.5%×</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1−35%</m:t>
                        </m:r>
                      </m:e>
                    </m:d>
                    <m:r>
                      <a:rPr lang="en-US" altLang="zh-CN" sz="2400" b="0" i="1" smtClean="0">
                        <a:latin typeface="Cambria Math" panose="02040503050406030204" pitchFamily="18" charset="0"/>
                        <a:ea typeface="Cambria Math" panose="02040503050406030204" pitchFamily="18" charset="0"/>
                      </a:rPr>
                      <m:t>≈6.01%</m:t>
                    </m:r>
                  </m:oMath>
                </a14:m>
                <a:endParaRPr lang="en-US" altLang="zh-CN" sz="2400" i="0" dirty="0">
                  <a:latin typeface="+mj-lt"/>
                  <a:ea typeface="Cambria Math" panose="02040503050406030204" pitchFamily="18" charset="0"/>
                </a:endParaRPr>
              </a:p>
              <a:p>
                <a:r>
                  <a:rPr lang="en-US" altLang="zh-CN" sz="2400" dirty="0">
                    <a:latin typeface="+mj-lt"/>
                    <a:ea typeface="Cambria Math" panose="02040503050406030204" pitchFamily="18" charset="0"/>
                  </a:rPr>
                  <a:t>         </a:t>
                </a:r>
                <a:r>
                  <a:rPr lang="zh-CN" altLang="en-US" sz="2400" i="0" dirty="0">
                    <a:latin typeface="+mn-ea"/>
                  </a:rPr>
                  <a:t>新的杠杆企业价值</a:t>
                </a:r>
                <a14:m>
                  <m:oMath xmlns:m="http://schemas.openxmlformats.org/officeDocument/2006/math">
                    <m:r>
                      <a:rPr lang="zh-CN" altLang="en-US" sz="2400" dirty="0">
                        <a:latin typeface="Cambria Math" panose="02040503050406030204" pitchFamily="18" charset="0"/>
                      </a:rPr>
                      <m:t>：</m:t>
                    </m:r>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𝐿</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60</m:t>
                        </m:r>
                      </m:num>
                      <m:den>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𝑟</m:t>
                            </m:r>
                          </m:e>
                          <m:sub>
                            <m:r>
                              <a:rPr lang="en-US" altLang="zh-CN" sz="2400" i="1">
                                <a:latin typeface="Cambria Math" panose="02040503050406030204" pitchFamily="18" charset="0"/>
                              </a:rPr>
                              <m:t>𝑤𝑎𝑐𝑐</m:t>
                            </m:r>
                          </m:sub>
                          <m:sup>
                            <m:r>
                              <a:rPr lang="en-US" altLang="zh-CN" sz="2400" i="1">
                                <a:latin typeface="Cambria Math" panose="02040503050406030204" pitchFamily="18" charset="0"/>
                              </a:rPr>
                              <m:t>′</m:t>
                            </m:r>
                          </m:sup>
                        </m:sSub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den>
                    </m:f>
                    <m:r>
                      <a:rPr lang="en-US" altLang="zh-CN" sz="2400" b="0" i="1" smtClean="0">
                        <a:latin typeface="Cambria Math" panose="02040503050406030204" pitchFamily="18" charset="0"/>
                      </a:rPr>
                      <m:t>=1612.04</m:t>
                    </m:r>
                  </m:oMath>
                </a14:m>
                <a:r>
                  <a:rPr lang="zh-CN" altLang="en-US" sz="2400" dirty="0"/>
                  <a:t>亿元</a:t>
                </a:r>
                <a:endParaRPr lang="en-US" altLang="zh-CN" sz="2400" dirty="0"/>
              </a:p>
              <a:p>
                <a:r>
                  <a:rPr lang="en-US" altLang="zh-CN" sz="2400" dirty="0"/>
                  <a:t>         </a:t>
                </a:r>
                <a:r>
                  <a:rPr lang="zh-CN" altLang="en-US" sz="2400" dirty="0"/>
                  <a:t>由于资本重整所获得的收益为</a:t>
                </a:r>
                <a:r>
                  <a:rPr lang="en-US" altLang="zh-CN" sz="2400" dirty="0"/>
                  <a:t>1612.04-1500=112.04</a:t>
                </a:r>
                <a:r>
                  <a:rPr lang="zh-CN" altLang="en-US" sz="2400" dirty="0"/>
                  <a:t>亿元，新的股价为</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𝑃</m:t>
                        </m:r>
                      </m:e>
                      <m:sup>
                        <m:r>
                          <a:rPr lang="en-US" altLang="zh-CN" sz="2400" i="1" smtClean="0">
                            <a:latin typeface="Cambria Math" panose="02040503050406030204" pitchFamily="18" charset="0"/>
                          </a:rPr>
                          <m:t>‘</m:t>
                        </m:r>
                      </m:sup>
                    </m:sSup>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1250</m:t>
                        </m:r>
                        <m:r>
                          <a:rPr lang="en-US" altLang="zh-CN" sz="2400" i="1">
                            <a:latin typeface="Cambria Math" panose="02040503050406030204" pitchFamily="18" charset="0"/>
                          </a:rPr>
                          <m:t>+</m:t>
                        </m:r>
                        <m:r>
                          <a:rPr lang="en-US" altLang="zh-CN" sz="2400" b="0" i="1" smtClean="0">
                            <a:latin typeface="Cambria Math" panose="02040503050406030204" pitchFamily="18" charset="0"/>
                          </a:rPr>
                          <m:t>112</m:t>
                        </m:r>
                        <m:r>
                          <a:rPr lang="en-US" altLang="zh-CN" sz="2400" i="1">
                            <a:latin typeface="Cambria Math" panose="02040503050406030204" pitchFamily="18" charset="0"/>
                          </a:rPr>
                          <m:t>.</m:t>
                        </m:r>
                        <m:r>
                          <a:rPr lang="en-US" altLang="zh-CN" sz="2400" b="0" i="1" smtClean="0">
                            <a:latin typeface="Cambria Math" panose="02040503050406030204" pitchFamily="18" charset="0"/>
                          </a:rPr>
                          <m:t>04</m:t>
                        </m:r>
                      </m:num>
                      <m:den>
                        <m:r>
                          <a:rPr lang="en-US" altLang="zh-CN" sz="2400" b="0" i="1" smtClean="0">
                            <a:latin typeface="Cambria Math" panose="02040503050406030204" pitchFamily="18" charset="0"/>
                          </a:rPr>
                          <m:t>25</m:t>
                        </m:r>
                      </m:den>
                    </m:f>
                    <m:r>
                      <a:rPr lang="en-US" altLang="zh-CN" sz="2400" b="0" i="0" smtClean="0">
                        <a:latin typeface="Cambria Math" panose="02040503050406030204" pitchFamily="18" charset="0"/>
                      </a:rPr>
                      <m:t>=54.48</m:t>
                    </m:r>
                  </m:oMath>
                </a14:m>
                <a:r>
                  <a:rPr lang="zh-CN" altLang="en-US" sz="2400" dirty="0"/>
                  <a:t>元，即股价将上涨</a:t>
                </a:r>
                <a:r>
                  <a:rPr lang="en-US" altLang="zh-CN" sz="2400" dirty="0"/>
                  <a:t>4.48</a:t>
                </a:r>
                <a:r>
                  <a:rPr lang="zh-CN" altLang="en-US" sz="2400" dirty="0"/>
                  <a:t>元。</a:t>
                </a:r>
                <a:endParaRPr lang="en-US" altLang="zh-CN" sz="2400" dirty="0"/>
              </a:p>
              <a:p>
                <a:r>
                  <a:rPr lang="zh-CN" altLang="en-US" sz="2400" dirty="0"/>
                  <a:t>         杠杆重整后公司的股权市场价值为</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𝐸</m:t>
                        </m:r>
                      </m:e>
                      <m:sup>
                        <m:r>
                          <a:rPr lang="en-US" altLang="zh-CN" sz="2400" i="1">
                            <a:latin typeface="Cambria Math" panose="02040503050406030204" pitchFamily="18" charset="0"/>
                          </a:rPr>
                          <m:t>′</m:t>
                        </m:r>
                      </m:sup>
                    </m:sSup>
                    <m:r>
                      <a:rPr lang="en-US" altLang="zh-CN" sz="2400" b="0" i="0"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𝐸</m:t>
                            </m:r>
                          </m:e>
                          <m:sup>
                            <m:r>
                              <a:rPr lang="en-US" altLang="zh-CN" sz="2400" i="1">
                                <a:latin typeface="Cambria Math" panose="02040503050406030204" pitchFamily="18" charset="0"/>
                              </a:rPr>
                              <m:t>′</m:t>
                            </m:r>
                          </m:sup>
                        </m:sSup>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𝐸</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sup>
                        </m:sSup>
                      </m:den>
                    </m:f>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𝑉</m:t>
                        </m:r>
                      </m:e>
                      <m:sub>
                        <m:r>
                          <a:rPr lang="en-US" altLang="zh-CN" sz="2400" i="1">
                            <a:latin typeface="Cambria Math" panose="02040503050406030204" pitchFamily="18" charset="0"/>
                          </a:rPr>
                          <m:t>𝐿</m:t>
                        </m:r>
                      </m:sub>
                      <m:sup>
                        <m:r>
                          <a:rPr lang="en-US" altLang="zh-CN" sz="2400" i="1">
                            <a:latin typeface="Cambria Math" panose="02040503050406030204" pitchFamily="18" charset="0"/>
                          </a:rPr>
                          <m:t>′</m:t>
                        </m:r>
                      </m:sup>
                    </m:sSubSup>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num>
                      <m:den>
                        <m:r>
                          <a:rPr lang="en-US" altLang="zh-CN" sz="2400" b="0" i="1" smtClean="0">
                            <a:latin typeface="Cambria Math" panose="02040503050406030204" pitchFamily="18" charset="0"/>
                          </a:rPr>
                          <m:t>2+1</m:t>
                        </m:r>
                      </m:den>
                    </m:f>
                    <m:r>
                      <a:rPr lang="en-US" altLang="zh-CN" sz="2400" b="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1612.04</m:t>
                    </m:r>
                    <m:r>
                      <a:rPr lang="en-US" altLang="zh-CN" sz="2400" b="0" i="1" smtClean="0">
                        <a:latin typeface="Cambria Math" panose="02040503050406030204" pitchFamily="18" charset="0"/>
                      </a:rPr>
                      <m:t>=1074.69</m:t>
                    </m:r>
                  </m:oMath>
                </a14:m>
                <a:r>
                  <a:rPr lang="zh-CN" altLang="en-US" sz="2400" dirty="0"/>
                  <a:t>亿元，重整后公司的流通股数为</a:t>
                </a:r>
                <a14:m>
                  <m:oMath xmlns:m="http://schemas.openxmlformats.org/officeDocument/2006/math">
                    <m:f>
                      <m:fPr>
                        <m:ctrlPr>
                          <a:rPr lang="en-US" altLang="zh-CN" sz="2400" b="0" i="1" smtClean="0">
                            <a:latin typeface="Cambria Math" panose="02040503050406030204" pitchFamily="18" charset="0"/>
                          </a:rPr>
                        </m:ctrlPr>
                      </m:fPr>
                      <m:num>
                        <m:r>
                          <a:rPr lang="en-US" altLang="zh-CN" sz="2400" i="1">
                            <a:latin typeface="Cambria Math" panose="02040503050406030204" pitchFamily="18" charset="0"/>
                          </a:rPr>
                          <m:t>1074.69</m:t>
                        </m:r>
                      </m:num>
                      <m:den>
                        <m:r>
                          <a:rPr lang="en-US" altLang="zh-CN" sz="2400">
                            <a:latin typeface="Cambria Math" panose="02040503050406030204" pitchFamily="18" charset="0"/>
                          </a:rPr>
                          <m:t>54.48</m:t>
                        </m:r>
                      </m:den>
                    </m:f>
                    <m:r>
                      <a:rPr lang="en-US" altLang="zh-CN" sz="2400" b="0" i="0" smtClean="0">
                        <a:latin typeface="Cambria Math" panose="02040503050406030204" pitchFamily="18" charset="0"/>
                      </a:rPr>
                      <m:t>=19.726</m:t>
                    </m:r>
                  </m:oMath>
                </a14:m>
                <a:r>
                  <a:rPr lang="zh-CN" altLang="en-US" sz="2400" dirty="0"/>
                  <a:t>亿股，因此回购的流通股股数为</a:t>
                </a:r>
                <a14:m>
                  <m:oMath xmlns:m="http://schemas.openxmlformats.org/officeDocument/2006/math">
                    <m:r>
                      <a:rPr lang="en-US" altLang="zh-CN" sz="2400" i="1" dirty="0" smtClean="0">
                        <a:latin typeface="Cambria Math" panose="02040503050406030204" pitchFamily="18" charset="0"/>
                      </a:rPr>
                      <m:t>25−</m:t>
                    </m:r>
                    <m:r>
                      <a:rPr lang="en-US" altLang="zh-CN" sz="2400" i="1" dirty="0">
                        <a:latin typeface="Cambria Math" panose="02040503050406030204" pitchFamily="18" charset="0"/>
                      </a:rPr>
                      <m:t> </m:t>
                    </m:r>
                    <m:r>
                      <a:rPr lang="en-US" altLang="zh-CN" sz="2400">
                        <a:latin typeface="Cambria Math" panose="02040503050406030204" pitchFamily="18" charset="0"/>
                      </a:rPr>
                      <m:t>19.726</m:t>
                    </m:r>
                    <m:r>
                      <a:rPr lang="en-US" altLang="zh-CN" sz="2400" b="0" i="1" dirty="0" smtClean="0">
                        <a:latin typeface="Cambria Math" panose="02040503050406030204" pitchFamily="18" charset="0"/>
                      </a:rPr>
                      <m:t>=5</m:t>
                    </m:r>
                    <m:r>
                      <a:rPr lang="en-US" altLang="zh-CN" sz="2400" i="1" dirty="0" smtClean="0">
                        <a:latin typeface="Cambria Math" panose="02040503050406030204" pitchFamily="18" charset="0"/>
                      </a:rPr>
                      <m:t>.274</m:t>
                    </m:r>
                  </m:oMath>
                </a14:m>
                <a:r>
                  <a:rPr lang="zh-CN" altLang="en-US" sz="2400" dirty="0"/>
                  <a:t>亿股</a:t>
                </a:r>
              </a:p>
            </p:txBody>
          </p:sp>
        </mc:Choice>
        <mc:Fallback xmlns="">
          <p:sp>
            <p:nvSpPr>
              <p:cNvPr id="3" name="文本框 2">
                <a:extLst>
                  <a:ext uri="{FF2B5EF4-FFF2-40B4-BE49-F238E27FC236}">
                    <a16:creationId xmlns:a16="http://schemas.microsoft.com/office/drawing/2014/main" id="{A6A519D0-AF33-A319-48D7-97EA9F668437}"/>
                  </a:ext>
                </a:extLst>
              </p:cNvPr>
              <p:cNvSpPr txBox="1">
                <a:spLocks noRot="1" noChangeAspect="1" noMove="1" noResize="1" noEditPoints="1" noAdjustHandles="1" noChangeArrowheads="1" noChangeShapeType="1" noTextEdit="1"/>
              </p:cNvSpPr>
              <p:nvPr/>
            </p:nvSpPr>
            <p:spPr>
              <a:xfrm>
                <a:off x="342836" y="850638"/>
                <a:ext cx="11506328" cy="5627823"/>
              </a:xfrm>
              <a:prstGeom prst="rect">
                <a:avLst/>
              </a:prstGeom>
              <a:blipFill>
                <a:blip r:embed="rId3"/>
                <a:stretch>
                  <a:fillRect l="-794" b="-16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2774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332714" y="250621"/>
            <a:ext cx="295465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有税时最优资本结构</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3" name="图片 2">
            <a:extLst>
              <a:ext uri="{FF2B5EF4-FFF2-40B4-BE49-F238E27FC236}">
                <a16:creationId xmlns:a16="http://schemas.microsoft.com/office/drawing/2014/main" id="{6566D5B9-4F56-76CB-7FE8-80D14DD6B43E}"/>
              </a:ext>
            </a:extLst>
          </p:cNvPr>
          <p:cNvPicPr>
            <a:picLocks noChangeAspect="1"/>
          </p:cNvPicPr>
          <p:nvPr/>
        </p:nvPicPr>
        <p:blipFill>
          <a:blip r:embed="rId3"/>
          <a:stretch>
            <a:fillRect/>
          </a:stretch>
        </p:blipFill>
        <p:spPr>
          <a:xfrm>
            <a:off x="2246131" y="1433848"/>
            <a:ext cx="7699737" cy="3990304"/>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3B6186C-B19A-3DA8-0DCE-48DF8AD81829}"/>
                  </a:ext>
                </a:extLst>
              </p:cNvPr>
              <p:cNvSpPr txBox="1"/>
              <p:nvPr/>
            </p:nvSpPr>
            <p:spPr>
              <a:xfrm>
                <a:off x="1647154" y="5729457"/>
                <a:ext cx="8897692" cy="523220"/>
              </a:xfrm>
              <a:prstGeom prst="rect">
                <a:avLst/>
              </a:prstGeom>
              <a:noFill/>
            </p:spPr>
            <p:txBody>
              <a:bodyPr wrap="none" rtlCol="0">
                <a:spAutoFit/>
              </a:bodyPr>
              <a:lstStyle/>
              <a:p>
                <a:pPr algn="l"/>
                <a14:m>
                  <m:oMath xmlns:m="http://schemas.openxmlformats.org/officeDocument/2006/math">
                    <m:r>
                      <a:rPr lang="en-US" altLang="zh-CN" sz="2800" i="1" dirty="0" smtClean="0">
                        <a:latin typeface="Cambria Math" panose="02040503050406030204" pitchFamily="18" charset="0"/>
                      </a:rPr>
                      <m:t>𝐸𝐵𝐼𝑇</m:t>
                    </m:r>
                  </m:oMath>
                </a14:m>
                <a:r>
                  <a:rPr lang="zh-CN" altLang="en-US" sz="2800" dirty="0"/>
                  <a:t>确定已知时：</a:t>
                </a:r>
                <a14:m>
                  <m:oMath xmlns:m="http://schemas.openxmlformats.org/officeDocument/2006/math">
                    <m:r>
                      <a:rPr lang="en-US" altLang="zh-CN" sz="2800" i="1" dirty="0" smtClean="0">
                        <a:latin typeface="Cambria Math" panose="02040503050406030204" pitchFamily="18" charset="0"/>
                      </a:rPr>
                      <m:t>𝐸𝐵𝐼𝑇</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𝐼</m:t>
                    </m:r>
                  </m:oMath>
                </a14:m>
                <a:r>
                  <a:rPr lang="zh-CN" altLang="en-US" sz="2800" dirty="0"/>
                  <a:t>时债务的节税额达到最大。</a:t>
                </a:r>
              </a:p>
            </p:txBody>
          </p:sp>
        </mc:Choice>
        <mc:Fallback xmlns="">
          <p:sp>
            <p:nvSpPr>
              <p:cNvPr id="4" name="文本框 3">
                <a:extLst>
                  <a:ext uri="{FF2B5EF4-FFF2-40B4-BE49-F238E27FC236}">
                    <a16:creationId xmlns:a16="http://schemas.microsoft.com/office/drawing/2014/main" id="{53B6186C-B19A-3DA8-0DCE-48DF8AD81829}"/>
                  </a:ext>
                </a:extLst>
              </p:cNvPr>
              <p:cNvSpPr txBox="1">
                <a:spLocks noRot="1" noChangeAspect="1" noMove="1" noResize="1" noEditPoints="1" noAdjustHandles="1" noChangeArrowheads="1" noChangeShapeType="1" noTextEdit="1"/>
              </p:cNvSpPr>
              <p:nvPr/>
            </p:nvSpPr>
            <p:spPr>
              <a:xfrm>
                <a:off x="1647154" y="5729457"/>
                <a:ext cx="8897692" cy="523220"/>
              </a:xfrm>
              <a:prstGeom prst="rect">
                <a:avLst/>
              </a:prstGeom>
              <a:blipFill>
                <a:blip r:embed="rId4"/>
                <a:stretch>
                  <a:fillRect t="-12791" r="-137" b="-31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30892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4</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2922494" y="3930223"/>
            <a:ext cx="6347012"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财务困境与管理者激励</a:t>
            </a:r>
          </a:p>
        </p:txBody>
      </p:sp>
    </p:spTree>
    <p:extLst>
      <p:ext uri="{BB962C8B-B14F-4D97-AF65-F5344CB8AC3E}">
        <p14:creationId xmlns:p14="http://schemas.microsoft.com/office/powerpoint/2010/main" val="1770374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486601" y="250621"/>
            <a:ext cx="264687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完美市场中的破产</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CD0749D1-7312-1728-211F-3E5A4D4B3F02}"/>
              </a:ext>
            </a:extLst>
          </p:cNvPr>
          <p:cNvSpPr txBox="1"/>
          <p:nvPr/>
        </p:nvSpPr>
        <p:spPr>
          <a:xfrm>
            <a:off x="438041" y="3167390"/>
            <a:ext cx="11063677" cy="523220"/>
          </a:xfrm>
          <a:prstGeom prst="rect">
            <a:avLst/>
          </a:prstGeom>
          <a:noFill/>
        </p:spPr>
        <p:txBody>
          <a:bodyPr wrap="square" rtlCol="0">
            <a:spAutoFit/>
          </a:bodyPr>
          <a:lstStyle/>
          <a:p>
            <a:pPr algn="l"/>
            <a:r>
              <a:rPr lang="zh-CN" altLang="en-US" sz="2800" dirty="0">
                <a:solidFill>
                  <a:srgbClr val="FF0000"/>
                </a:solidFill>
              </a:rPr>
              <a:t>完美市场中不存在破产成本</a:t>
            </a:r>
            <a:r>
              <a:rPr lang="zh-CN" altLang="en-US" sz="2800" dirty="0"/>
              <a:t>，即破产前后公司的总价值不会发生改变。</a:t>
            </a:r>
          </a:p>
        </p:txBody>
      </p:sp>
      <p:sp>
        <p:nvSpPr>
          <p:cNvPr id="3" name="文本框 2">
            <a:extLst>
              <a:ext uri="{FF2B5EF4-FFF2-40B4-BE49-F238E27FC236}">
                <a16:creationId xmlns:a16="http://schemas.microsoft.com/office/drawing/2014/main" id="{147AF6C7-F013-382E-5BE4-E39539120C74}"/>
              </a:ext>
            </a:extLst>
          </p:cNvPr>
          <p:cNvSpPr txBox="1"/>
          <p:nvPr/>
        </p:nvSpPr>
        <p:spPr>
          <a:xfrm>
            <a:off x="9545122" y="6168534"/>
            <a:ext cx="2646878" cy="461665"/>
          </a:xfrm>
          <a:prstGeom prst="rect">
            <a:avLst/>
          </a:prstGeom>
          <a:noFill/>
        </p:spPr>
        <p:txBody>
          <a:bodyPr wrap="none" rtlCol="0">
            <a:spAutoFit/>
          </a:bodyPr>
          <a:lstStyle/>
          <a:p>
            <a:pPr algn="l"/>
            <a:r>
              <a:rPr lang="zh-CN" altLang="en-US" sz="2400" dirty="0">
                <a:solidFill>
                  <a:srgbClr val="FF0000"/>
                </a:solidFill>
              </a:rPr>
              <a:t>本章可以出论述题</a:t>
            </a:r>
          </a:p>
        </p:txBody>
      </p:sp>
    </p:spTree>
    <p:extLst>
      <p:ext uri="{BB962C8B-B14F-4D97-AF65-F5344CB8AC3E}">
        <p14:creationId xmlns:p14="http://schemas.microsoft.com/office/powerpoint/2010/main" val="2685593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332714"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破产成本与财务困境</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3" name="文本框 2">
            <a:extLst>
              <a:ext uri="{FF2B5EF4-FFF2-40B4-BE49-F238E27FC236}">
                <a16:creationId xmlns:a16="http://schemas.microsoft.com/office/drawing/2014/main" id="{D1EC1249-73F2-79E5-2DD8-8BBEF38B4670}"/>
              </a:ext>
            </a:extLst>
          </p:cNvPr>
          <p:cNvSpPr txBox="1"/>
          <p:nvPr/>
        </p:nvSpPr>
        <p:spPr>
          <a:xfrm>
            <a:off x="332714" y="3167390"/>
            <a:ext cx="1620957" cy="523220"/>
          </a:xfrm>
          <a:prstGeom prst="rect">
            <a:avLst/>
          </a:prstGeom>
          <a:noFill/>
        </p:spPr>
        <p:txBody>
          <a:bodyPr wrap="none" rtlCol="0">
            <a:spAutoFit/>
          </a:bodyPr>
          <a:lstStyle/>
          <a:p>
            <a:pPr algn="l"/>
            <a:r>
              <a:rPr lang="zh-CN" altLang="en-US" sz="2800" dirty="0"/>
              <a:t>破产成本</a:t>
            </a:r>
          </a:p>
        </p:txBody>
      </p:sp>
      <p:sp>
        <p:nvSpPr>
          <p:cNvPr id="4" name="左大括号 3">
            <a:extLst>
              <a:ext uri="{FF2B5EF4-FFF2-40B4-BE49-F238E27FC236}">
                <a16:creationId xmlns:a16="http://schemas.microsoft.com/office/drawing/2014/main" id="{8AFA661A-1E8D-1986-4456-8C1CFAC5FC44}"/>
              </a:ext>
            </a:extLst>
          </p:cNvPr>
          <p:cNvSpPr/>
          <p:nvPr/>
        </p:nvSpPr>
        <p:spPr>
          <a:xfrm>
            <a:off x="1953671" y="2300264"/>
            <a:ext cx="336176" cy="225747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DF26176-8247-2AE8-6330-434E36C656D3}"/>
              </a:ext>
            </a:extLst>
          </p:cNvPr>
          <p:cNvSpPr txBox="1"/>
          <p:nvPr/>
        </p:nvSpPr>
        <p:spPr>
          <a:xfrm>
            <a:off x="2218129" y="2038654"/>
            <a:ext cx="2339102" cy="523220"/>
          </a:xfrm>
          <a:prstGeom prst="rect">
            <a:avLst/>
          </a:prstGeom>
          <a:noFill/>
        </p:spPr>
        <p:txBody>
          <a:bodyPr wrap="none" rtlCol="0">
            <a:spAutoFit/>
          </a:bodyPr>
          <a:lstStyle/>
          <a:p>
            <a:pPr algn="l"/>
            <a:r>
              <a:rPr lang="zh-CN" altLang="en-US" sz="2800" dirty="0"/>
              <a:t>直接破产成本</a:t>
            </a:r>
          </a:p>
        </p:txBody>
      </p:sp>
      <p:sp>
        <p:nvSpPr>
          <p:cNvPr id="7" name="文本框 6">
            <a:extLst>
              <a:ext uri="{FF2B5EF4-FFF2-40B4-BE49-F238E27FC236}">
                <a16:creationId xmlns:a16="http://schemas.microsoft.com/office/drawing/2014/main" id="{B13B725A-B5E8-F4A2-A926-5CCD003D6C34}"/>
              </a:ext>
            </a:extLst>
          </p:cNvPr>
          <p:cNvSpPr txBox="1"/>
          <p:nvPr/>
        </p:nvSpPr>
        <p:spPr>
          <a:xfrm>
            <a:off x="2218129" y="4296126"/>
            <a:ext cx="2339102" cy="523220"/>
          </a:xfrm>
          <a:prstGeom prst="rect">
            <a:avLst/>
          </a:prstGeom>
          <a:noFill/>
        </p:spPr>
        <p:txBody>
          <a:bodyPr wrap="none" rtlCol="0">
            <a:spAutoFit/>
          </a:bodyPr>
          <a:lstStyle/>
          <a:p>
            <a:pPr algn="l"/>
            <a:r>
              <a:rPr lang="zh-CN" altLang="en-US" sz="2800" dirty="0"/>
              <a:t>间接破产成本</a:t>
            </a:r>
          </a:p>
        </p:txBody>
      </p:sp>
      <p:sp>
        <p:nvSpPr>
          <p:cNvPr id="8" name="左大括号 7">
            <a:extLst>
              <a:ext uri="{FF2B5EF4-FFF2-40B4-BE49-F238E27FC236}">
                <a16:creationId xmlns:a16="http://schemas.microsoft.com/office/drawing/2014/main" id="{D252E4A0-EC5F-E9C6-02BC-228C4FF0FFF4}"/>
              </a:ext>
            </a:extLst>
          </p:cNvPr>
          <p:cNvSpPr/>
          <p:nvPr/>
        </p:nvSpPr>
        <p:spPr>
          <a:xfrm>
            <a:off x="4519259" y="3009596"/>
            <a:ext cx="552651" cy="30962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1B0CD795-B8FC-7623-2E60-A35CE2DECE51}"/>
              </a:ext>
            </a:extLst>
          </p:cNvPr>
          <p:cNvSpPr txBox="1"/>
          <p:nvPr/>
        </p:nvSpPr>
        <p:spPr>
          <a:xfrm>
            <a:off x="5071910" y="2747986"/>
            <a:ext cx="4852610" cy="523220"/>
          </a:xfrm>
          <a:prstGeom prst="rect">
            <a:avLst/>
          </a:prstGeom>
          <a:noFill/>
        </p:spPr>
        <p:txBody>
          <a:bodyPr wrap="none" rtlCol="0">
            <a:spAutoFit/>
          </a:bodyPr>
          <a:lstStyle/>
          <a:p>
            <a:pPr algn="l"/>
            <a:r>
              <a:rPr lang="zh-CN" altLang="en-US" sz="2800" dirty="0"/>
              <a:t>客户、供应商、核心员工流失</a:t>
            </a:r>
          </a:p>
        </p:txBody>
      </p:sp>
      <p:sp>
        <p:nvSpPr>
          <p:cNvPr id="15" name="文本框 14">
            <a:extLst>
              <a:ext uri="{FF2B5EF4-FFF2-40B4-BE49-F238E27FC236}">
                <a16:creationId xmlns:a16="http://schemas.microsoft.com/office/drawing/2014/main" id="{4BAB5DD8-0730-5A25-B8DE-3922BA68D297}"/>
              </a:ext>
            </a:extLst>
          </p:cNvPr>
          <p:cNvSpPr txBox="1"/>
          <p:nvPr/>
        </p:nvSpPr>
        <p:spPr>
          <a:xfrm>
            <a:off x="5071910" y="3780079"/>
            <a:ext cx="2339102" cy="523220"/>
          </a:xfrm>
          <a:prstGeom prst="rect">
            <a:avLst/>
          </a:prstGeom>
          <a:noFill/>
        </p:spPr>
        <p:txBody>
          <a:bodyPr wrap="none" rtlCol="0">
            <a:spAutoFit/>
          </a:bodyPr>
          <a:lstStyle/>
          <a:p>
            <a:pPr algn="l"/>
            <a:r>
              <a:rPr lang="zh-CN" altLang="en-US" sz="2800" dirty="0"/>
              <a:t>应收账款损失</a:t>
            </a:r>
          </a:p>
        </p:txBody>
      </p:sp>
      <p:sp>
        <p:nvSpPr>
          <p:cNvPr id="17" name="文本框 16">
            <a:extLst>
              <a:ext uri="{FF2B5EF4-FFF2-40B4-BE49-F238E27FC236}">
                <a16:creationId xmlns:a16="http://schemas.microsoft.com/office/drawing/2014/main" id="{E3794AAB-510F-72FB-9B6D-18E63E3E8625}"/>
              </a:ext>
            </a:extLst>
          </p:cNvPr>
          <p:cNvSpPr txBox="1"/>
          <p:nvPr/>
        </p:nvSpPr>
        <p:spPr>
          <a:xfrm>
            <a:off x="5071910" y="4812172"/>
            <a:ext cx="2954655" cy="523220"/>
          </a:xfrm>
          <a:prstGeom prst="rect">
            <a:avLst/>
          </a:prstGeom>
          <a:noFill/>
        </p:spPr>
        <p:txBody>
          <a:bodyPr wrap="none" rtlCol="0">
            <a:spAutoFit/>
          </a:bodyPr>
          <a:lstStyle/>
          <a:p>
            <a:pPr algn="l"/>
            <a:r>
              <a:rPr lang="zh-CN" altLang="en-US" sz="2800" dirty="0"/>
              <a:t>资产“救火式出售”</a:t>
            </a:r>
          </a:p>
        </p:txBody>
      </p:sp>
      <p:sp>
        <p:nvSpPr>
          <p:cNvPr id="18" name="文本框 17">
            <a:extLst>
              <a:ext uri="{FF2B5EF4-FFF2-40B4-BE49-F238E27FC236}">
                <a16:creationId xmlns:a16="http://schemas.microsoft.com/office/drawing/2014/main" id="{CBB5F2C3-22CA-3090-F195-CB4B1942F1A8}"/>
              </a:ext>
            </a:extLst>
          </p:cNvPr>
          <p:cNvSpPr txBox="1"/>
          <p:nvPr/>
        </p:nvSpPr>
        <p:spPr>
          <a:xfrm>
            <a:off x="5071910" y="5844266"/>
            <a:ext cx="2339102" cy="523220"/>
          </a:xfrm>
          <a:prstGeom prst="rect">
            <a:avLst/>
          </a:prstGeom>
          <a:noFill/>
        </p:spPr>
        <p:txBody>
          <a:bodyPr wrap="none" rtlCol="0">
            <a:spAutoFit/>
          </a:bodyPr>
          <a:lstStyle/>
          <a:p>
            <a:pPr algn="l"/>
            <a:r>
              <a:rPr lang="zh-CN" altLang="en-US" sz="2800" dirty="0"/>
              <a:t>低效率清算等</a:t>
            </a:r>
          </a:p>
        </p:txBody>
      </p:sp>
    </p:spTree>
    <p:extLst>
      <p:ext uri="{BB962C8B-B14F-4D97-AF65-F5344CB8AC3E}">
        <p14:creationId xmlns:p14="http://schemas.microsoft.com/office/powerpoint/2010/main" val="3524581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332712"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财务困境与公司价值</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6303DA26-7700-60A9-943A-8EEC076AD49E}"/>
              </a:ext>
            </a:extLst>
          </p:cNvPr>
          <p:cNvSpPr txBox="1"/>
          <p:nvPr/>
        </p:nvSpPr>
        <p:spPr>
          <a:xfrm>
            <a:off x="332712" y="3074893"/>
            <a:ext cx="11376211" cy="523220"/>
          </a:xfrm>
          <a:prstGeom prst="rect">
            <a:avLst/>
          </a:prstGeom>
          <a:noFill/>
        </p:spPr>
        <p:txBody>
          <a:bodyPr wrap="square" rtlCol="0">
            <a:spAutoFit/>
          </a:bodyPr>
          <a:lstStyle/>
          <a:p>
            <a:pPr algn="l"/>
            <a:r>
              <a:rPr lang="zh-CN" altLang="en-US" sz="2800" dirty="0"/>
              <a:t>若证券被公平定价，公司的原有股东将支付破产和财务困境成本的现值。</a:t>
            </a:r>
          </a:p>
        </p:txBody>
      </p:sp>
    </p:spTree>
    <p:extLst>
      <p:ext uri="{BB962C8B-B14F-4D97-AF65-F5344CB8AC3E}">
        <p14:creationId xmlns:p14="http://schemas.microsoft.com/office/powerpoint/2010/main" val="2615923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0"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1E7F1623-1A37-FB7E-4768-57D509552C11}"/>
              </a:ext>
            </a:extLst>
          </p:cNvPr>
          <p:cNvSpPr txBox="1"/>
          <p:nvPr/>
        </p:nvSpPr>
        <p:spPr>
          <a:xfrm>
            <a:off x="107577" y="1120588"/>
            <a:ext cx="11976846" cy="2893100"/>
          </a:xfrm>
          <a:prstGeom prst="rect">
            <a:avLst/>
          </a:prstGeom>
          <a:noFill/>
        </p:spPr>
        <p:txBody>
          <a:bodyPr wrap="square" rtlCol="0">
            <a:spAutoFit/>
          </a:bodyPr>
          <a:lstStyle/>
          <a:p>
            <a:pPr algn="l"/>
            <a:r>
              <a:rPr lang="zh-CN" altLang="en-US" sz="2800" dirty="0"/>
              <a:t>例题：课本例</a:t>
            </a:r>
            <a:r>
              <a:rPr lang="en-US" altLang="zh-CN" sz="2800" dirty="0"/>
              <a:t>16.3</a:t>
            </a:r>
            <a:r>
              <a:rPr lang="zh-CN" altLang="en-US" sz="2800" dirty="0"/>
              <a:t>改编</a:t>
            </a:r>
            <a:endParaRPr lang="en-US" altLang="zh-CN" sz="2800" dirty="0"/>
          </a:p>
          <a:p>
            <a:pPr algn="l"/>
            <a:endParaRPr lang="en-US" altLang="zh-CN" sz="1400" dirty="0"/>
          </a:p>
          <a:p>
            <a:pPr algn="l"/>
            <a:r>
              <a:rPr lang="zh-CN" altLang="en-US" sz="2800" dirty="0"/>
              <a:t>假设</a:t>
            </a:r>
            <a:r>
              <a:rPr lang="en-US" altLang="zh-CN" sz="2800" dirty="0"/>
              <a:t>A</a:t>
            </a:r>
            <a:r>
              <a:rPr lang="zh-CN" altLang="en-US" sz="2800" dirty="0"/>
              <a:t>公司目前有</a:t>
            </a:r>
            <a:r>
              <a:rPr lang="en-US" altLang="zh-CN" sz="2800" dirty="0"/>
              <a:t>1000</a:t>
            </a:r>
            <a:r>
              <a:rPr lang="zh-CN" altLang="en-US" sz="2800" dirty="0"/>
              <a:t>万流通股，没有债务，当前股价为</a:t>
            </a:r>
            <a:r>
              <a:rPr lang="en-US" altLang="zh-CN" sz="2800" dirty="0"/>
              <a:t>12</a:t>
            </a:r>
            <a:r>
              <a:rPr lang="zh-CN" altLang="en-US" sz="2800" dirty="0"/>
              <a:t>元。公司宣布将发行</a:t>
            </a:r>
            <a:r>
              <a:rPr lang="en-US" altLang="zh-CN" sz="2800" dirty="0"/>
              <a:t>5000</a:t>
            </a:r>
            <a:r>
              <a:rPr lang="zh-CN" altLang="en-US" sz="2800" dirty="0"/>
              <a:t>万元的债务（债务为永久性），并将所得现金全部用于回购公司股票，已知公司边际税率为</a:t>
            </a:r>
            <a:r>
              <a:rPr lang="en-US" altLang="zh-CN" sz="2800" dirty="0"/>
              <a:t>40%</a:t>
            </a:r>
            <a:r>
              <a:rPr lang="zh-CN" altLang="en-US" sz="2800" dirty="0"/>
              <a:t>，财务困境成本的现值为</a:t>
            </a:r>
            <a:r>
              <a:rPr lang="en-US" altLang="zh-CN" sz="2800" dirty="0"/>
              <a:t>1000</a:t>
            </a:r>
            <a:r>
              <a:rPr lang="zh-CN" altLang="en-US" sz="2800" dirty="0"/>
              <a:t>万元。</a:t>
            </a:r>
            <a:endParaRPr lang="en-US" altLang="zh-CN" sz="2800" dirty="0"/>
          </a:p>
          <a:p>
            <a:pPr algn="l"/>
            <a:r>
              <a:rPr lang="zh-CN" altLang="en-US" sz="2800" dirty="0"/>
              <a:t>（</a:t>
            </a:r>
            <a:r>
              <a:rPr lang="en-US" altLang="zh-CN" sz="2800" dirty="0"/>
              <a:t>1</a:t>
            </a:r>
            <a:r>
              <a:rPr lang="zh-CN" altLang="en-US" sz="2800" dirty="0"/>
              <a:t>）请问</a:t>
            </a:r>
            <a:r>
              <a:rPr lang="en-US" altLang="zh-CN" sz="2800" dirty="0"/>
              <a:t>A</a:t>
            </a:r>
            <a:r>
              <a:rPr lang="zh-CN" altLang="en-US" sz="2800" dirty="0"/>
              <a:t>公司将会回购多少股票？</a:t>
            </a:r>
            <a:endParaRPr lang="en-US" altLang="zh-CN" sz="2800" dirty="0"/>
          </a:p>
          <a:p>
            <a:pPr algn="l"/>
            <a:r>
              <a:rPr lang="zh-CN" altLang="en-US" sz="2800" dirty="0"/>
              <a:t>（</a:t>
            </a:r>
            <a:r>
              <a:rPr lang="en-US" altLang="zh-CN" sz="2800" dirty="0"/>
              <a:t>2</a:t>
            </a:r>
            <a:r>
              <a:rPr lang="zh-CN" altLang="en-US" sz="2800" dirty="0"/>
              <a:t>）请问</a:t>
            </a:r>
            <a:r>
              <a:rPr lang="en-US" altLang="zh-CN" sz="2800" dirty="0"/>
              <a:t>A</a:t>
            </a:r>
            <a:r>
              <a:rPr lang="zh-CN" altLang="en-US" sz="2800" dirty="0"/>
              <a:t>公司在宣布此消息后的股价与完成股票回购后的股价分别是多少？</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4E0B5EA-D7EE-9A61-3252-3A137F99B3DA}"/>
                  </a:ext>
                </a:extLst>
              </p:cNvPr>
              <p:cNvSpPr txBox="1"/>
              <p:nvPr/>
            </p:nvSpPr>
            <p:spPr>
              <a:xfrm>
                <a:off x="107577" y="4204448"/>
                <a:ext cx="11618258" cy="2183675"/>
              </a:xfrm>
              <a:prstGeom prst="rect">
                <a:avLst/>
              </a:prstGeom>
              <a:noFill/>
            </p:spPr>
            <p:txBody>
              <a:bodyPr wrap="square" rtlCol="0">
                <a:spAutoFit/>
              </a:bodyPr>
              <a:lstStyle/>
              <a:p>
                <a:pPr algn="l"/>
                <a:r>
                  <a:rPr lang="zh-CN" altLang="en-US" sz="2800" dirty="0"/>
                  <a:t>答：证券被公平定价，因此宣布此消息后的股价与完成股票回购后的股价是相同</a:t>
                </a:r>
                <a14:m>
                  <m:oMath xmlns:m="http://schemas.openxmlformats.org/officeDocument/2006/math">
                    <m:r>
                      <a:rPr lang="zh-CN" altLang="en-US" sz="2800" i="1">
                        <a:latin typeface="Cambria Math" panose="02040503050406030204" pitchFamily="18" charset="0"/>
                      </a:rPr>
                      <m:t>的</m:t>
                    </m:r>
                    <m:r>
                      <a:rPr lang="zh-CN" altLang="en-US" sz="2800" i="1" smtClean="0">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𝐿</m:t>
                        </m:r>
                      </m:sub>
                    </m:sSub>
                    <m:r>
                      <a:rPr lang="en-US" altLang="zh-CN" sz="2800" b="0" i="1" smtClean="0">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𝑈</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𝑃𝑉</m:t>
                    </m:r>
                    <m:d>
                      <m:dPr>
                        <m:ctrlPr>
                          <a:rPr lang="en-US" altLang="zh-CN" sz="2800" b="0" i="1" smtClean="0">
                            <a:latin typeface="Cambria Math" panose="02040503050406030204" pitchFamily="18" charset="0"/>
                          </a:rPr>
                        </m:ctrlPr>
                      </m:dPr>
                      <m:e>
                        <m:r>
                          <a:rPr lang="zh-CN" altLang="en-US" sz="2800" i="1">
                            <a:latin typeface="Cambria Math" panose="02040503050406030204" pitchFamily="18" charset="0"/>
                          </a:rPr>
                          <m:t>利息</m:t>
                        </m:r>
                        <m:r>
                          <a:rPr lang="zh-CN" altLang="en-US" sz="2800" i="1" smtClean="0">
                            <a:latin typeface="Cambria Math" panose="02040503050406030204" pitchFamily="18" charset="0"/>
                          </a:rPr>
                          <m:t>税盾</m:t>
                        </m:r>
                      </m:e>
                    </m:d>
                    <m:r>
                      <a:rPr lang="en-US" altLang="zh-CN" sz="2800" b="0" i="0" smtClean="0">
                        <a:latin typeface="Cambria Math" panose="02040503050406030204" pitchFamily="18" charset="0"/>
                      </a:rPr>
                      <m:t>−</m:t>
                    </m:r>
                    <m:r>
                      <a:rPr lang="en-US" altLang="zh-CN" sz="2800" b="0" i="1" smtClean="0">
                        <a:latin typeface="Cambria Math" panose="02040503050406030204" pitchFamily="18" charset="0"/>
                      </a:rPr>
                      <m:t>𝑃𝑉</m:t>
                    </m:r>
                    <m:d>
                      <m:dPr>
                        <m:ctrlPr>
                          <a:rPr lang="en-US" altLang="zh-CN" sz="2800" b="0" i="1" smtClean="0">
                            <a:latin typeface="Cambria Math" panose="02040503050406030204" pitchFamily="18" charset="0"/>
                          </a:rPr>
                        </m:ctrlPr>
                      </m:dPr>
                      <m:e>
                        <m:r>
                          <a:rPr lang="zh-CN" altLang="en-US" sz="2800" i="1">
                            <a:latin typeface="Cambria Math" panose="02040503050406030204" pitchFamily="18" charset="0"/>
                          </a:rPr>
                          <m:t>财务困境</m:t>
                        </m:r>
                        <m:r>
                          <a:rPr lang="zh-CN" altLang="en-US" sz="2800" i="1" smtClean="0">
                            <a:latin typeface="Cambria Math" panose="02040503050406030204" pitchFamily="18" charset="0"/>
                          </a:rPr>
                          <m:t>成本</m:t>
                        </m:r>
                      </m:e>
                    </m:d>
                    <m:r>
                      <a:rPr lang="en-US" altLang="zh-CN" sz="2800" b="0" i="0" smtClean="0">
                        <a:latin typeface="Cambria Math" panose="02040503050406030204" pitchFamily="18" charset="0"/>
                      </a:rPr>
                      <m:t>=1000</m:t>
                    </m:r>
                    <m:r>
                      <a:rPr lang="en-US" altLang="zh-CN" sz="2800" b="0" i="1" smtClean="0">
                        <a:latin typeface="Cambria Math" panose="02040503050406030204" pitchFamily="18" charset="0"/>
                        <a:ea typeface="Cambria Math" panose="02040503050406030204" pitchFamily="18" charset="0"/>
                      </a:rPr>
                      <m:t>×12+5000×40%−1000=130000</m:t>
                    </m:r>
                  </m:oMath>
                </a14:m>
                <a:r>
                  <a:rPr lang="zh-CN" altLang="en-US" sz="2800" dirty="0"/>
                  <a:t>万元，因此宣布此消息后</a:t>
                </a:r>
                <a14:m>
                  <m:oMath xmlns:m="http://schemas.openxmlformats.org/officeDocument/2006/math">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𝑃</m:t>
                        </m:r>
                      </m:e>
                      <m:sup>
                        <m:r>
                          <a:rPr lang="en-US" altLang="zh-CN" sz="2800" i="1" smtClean="0">
                            <a:latin typeface="Cambria Math" panose="02040503050406030204" pitchFamily="18" charset="0"/>
                          </a:rPr>
                          <m:t>‘</m:t>
                        </m:r>
                      </m:sup>
                    </m:sSup>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13000</m:t>
                        </m:r>
                      </m:num>
                      <m:den>
                        <m:r>
                          <a:rPr lang="en-US" altLang="zh-CN" sz="2800" b="0" i="1" smtClean="0">
                            <a:latin typeface="Cambria Math" panose="02040503050406030204" pitchFamily="18" charset="0"/>
                          </a:rPr>
                          <m:t>1000</m:t>
                        </m:r>
                      </m:den>
                    </m:f>
                    <m:r>
                      <a:rPr lang="en-US" altLang="zh-CN" sz="2800" b="0" i="0" smtClean="0">
                        <a:latin typeface="Cambria Math" panose="02040503050406030204" pitchFamily="18" charset="0"/>
                      </a:rPr>
                      <m:t>=13</m:t>
                    </m:r>
                  </m:oMath>
                </a14:m>
                <a:r>
                  <a:rPr lang="zh-CN" altLang="en-US" sz="2800" dirty="0"/>
                  <a:t>元；将会回购</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5000</m:t>
                        </m:r>
                      </m:num>
                      <m:den>
                        <m:r>
                          <a:rPr lang="en-US" altLang="zh-CN" sz="2800" b="0" i="1" smtClean="0">
                            <a:latin typeface="Cambria Math" panose="02040503050406030204" pitchFamily="18" charset="0"/>
                          </a:rPr>
                          <m:t>13</m:t>
                        </m:r>
                      </m:den>
                    </m:f>
                    <m:r>
                      <a:rPr lang="en-US" altLang="zh-CN" sz="2800" b="0" i="1" smtClean="0">
                        <a:latin typeface="Cambria Math" panose="02040503050406030204" pitchFamily="18" charset="0"/>
                      </a:rPr>
                      <m:t>=384</m:t>
                    </m:r>
                    <m:r>
                      <a:rPr lang="en-US" altLang="zh-CN" sz="2800" b="0" i="0" smtClean="0">
                        <a:latin typeface="Cambria Math" panose="02040503050406030204" pitchFamily="18" charset="0"/>
                      </a:rPr>
                      <m:t>.615</m:t>
                    </m:r>
                  </m:oMath>
                </a14:m>
                <a:r>
                  <a:rPr lang="zh-CN" altLang="en-US" sz="2800" dirty="0"/>
                  <a:t>万股</a:t>
                </a:r>
              </a:p>
            </p:txBody>
          </p:sp>
        </mc:Choice>
        <mc:Fallback xmlns="">
          <p:sp>
            <p:nvSpPr>
              <p:cNvPr id="3" name="文本框 2">
                <a:extLst>
                  <a:ext uri="{FF2B5EF4-FFF2-40B4-BE49-F238E27FC236}">
                    <a16:creationId xmlns:a16="http://schemas.microsoft.com/office/drawing/2014/main" id="{E4E0B5EA-D7EE-9A61-3252-3A137F99B3DA}"/>
                  </a:ext>
                </a:extLst>
              </p:cNvPr>
              <p:cNvSpPr txBox="1">
                <a:spLocks noRot="1" noChangeAspect="1" noMove="1" noResize="1" noEditPoints="1" noAdjustHandles="1" noChangeArrowheads="1" noChangeShapeType="1" noTextEdit="1"/>
              </p:cNvSpPr>
              <p:nvPr/>
            </p:nvSpPr>
            <p:spPr>
              <a:xfrm>
                <a:off x="107577" y="4204448"/>
                <a:ext cx="11618258" cy="2183675"/>
              </a:xfrm>
              <a:prstGeom prst="rect">
                <a:avLst/>
              </a:prstGeom>
              <a:blipFill>
                <a:blip r:embed="rId3"/>
                <a:stretch>
                  <a:fillRect l="-1102" t="-3352" r="-4145" b="-27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21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102155"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权衡理论</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1B84B75-262A-B238-67B5-07262D8FC177}"/>
                  </a:ext>
                </a:extLst>
              </p:cNvPr>
              <p:cNvSpPr txBox="1"/>
              <p:nvPr/>
            </p:nvSpPr>
            <p:spPr>
              <a:xfrm>
                <a:off x="1555377" y="3167390"/>
                <a:ext cx="9081247" cy="523220"/>
              </a:xfrm>
              <a:prstGeom prst="rect">
                <a:avLst/>
              </a:prstGeom>
              <a:noFill/>
            </p:spPr>
            <p:txBody>
              <a:bodyPr wrap="square" rtlCol="0">
                <a:spAutoFit/>
              </a:bodyPr>
              <a:lstStyle/>
              <a:p>
                <a:r>
                  <a:rPr lang="zh-CN" altLang="en-US" sz="2800" dirty="0">
                    <a:latin typeface="Cambria Math" panose="02040503050406030204" pitchFamily="18" charset="0"/>
                  </a:rPr>
                  <a:t>权衡理论：</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𝐿</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𝑈</m:t>
                        </m:r>
                      </m:sub>
                    </m:sSub>
                    <m:r>
                      <a:rPr lang="en-US" altLang="zh-CN" sz="2800" i="1">
                        <a:latin typeface="Cambria Math" panose="02040503050406030204" pitchFamily="18" charset="0"/>
                      </a:rPr>
                      <m:t>+</m:t>
                    </m:r>
                    <m:r>
                      <a:rPr lang="en-US" altLang="zh-CN" sz="2800" i="1">
                        <a:latin typeface="Cambria Math" panose="02040503050406030204" pitchFamily="18" charset="0"/>
                      </a:rPr>
                      <m:t>𝑃𝑉</m:t>
                    </m:r>
                    <m:d>
                      <m:dPr>
                        <m:ctrlPr>
                          <a:rPr lang="en-US" altLang="zh-CN" sz="2800" i="1">
                            <a:latin typeface="Cambria Math" panose="02040503050406030204" pitchFamily="18" charset="0"/>
                          </a:rPr>
                        </m:ctrlPr>
                      </m:dPr>
                      <m:e>
                        <m:r>
                          <a:rPr lang="zh-CN" altLang="en-US" sz="2800" i="1">
                            <a:latin typeface="Cambria Math" panose="02040503050406030204" pitchFamily="18" charset="0"/>
                          </a:rPr>
                          <m:t>利息税盾</m:t>
                        </m:r>
                      </m:e>
                    </m:d>
                    <m:r>
                      <a:rPr lang="en-US" altLang="zh-CN" sz="2800">
                        <a:latin typeface="Cambria Math" panose="02040503050406030204" pitchFamily="18" charset="0"/>
                      </a:rPr>
                      <m:t>−</m:t>
                    </m:r>
                    <m:r>
                      <a:rPr lang="en-US" altLang="zh-CN" sz="2800" i="1">
                        <a:latin typeface="Cambria Math" panose="02040503050406030204" pitchFamily="18" charset="0"/>
                      </a:rPr>
                      <m:t>𝑃𝑉</m:t>
                    </m:r>
                    <m:d>
                      <m:dPr>
                        <m:ctrlPr>
                          <a:rPr lang="en-US" altLang="zh-CN" sz="2800" i="1">
                            <a:latin typeface="Cambria Math" panose="02040503050406030204" pitchFamily="18" charset="0"/>
                          </a:rPr>
                        </m:ctrlPr>
                      </m:dPr>
                      <m:e>
                        <m:r>
                          <a:rPr lang="zh-CN" altLang="en-US" sz="2800" i="1">
                            <a:latin typeface="Cambria Math" panose="02040503050406030204" pitchFamily="18" charset="0"/>
                          </a:rPr>
                          <m:t>财务困境成本</m:t>
                        </m:r>
                      </m:e>
                    </m:d>
                  </m:oMath>
                </a14:m>
                <a:endParaRPr lang="zh-CN" altLang="en-US" sz="2800" dirty="0"/>
              </a:p>
            </p:txBody>
          </p:sp>
        </mc:Choice>
        <mc:Fallback xmlns="">
          <p:sp>
            <p:nvSpPr>
              <p:cNvPr id="2" name="文本框 1">
                <a:extLst>
                  <a:ext uri="{FF2B5EF4-FFF2-40B4-BE49-F238E27FC236}">
                    <a16:creationId xmlns:a16="http://schemas.microsoft.com/office/drawing/2014/main" id="{31B84B75-262A-B238-67B5-07262D8FC177}"/>
                  </a:ext>
                </a:extLst>
              </p:cNvPr>
              <p:cNvSpPr txBox="1">
                <a:spLocks noRot="1" noChangeAspect="1" noMove="1" noResize="1" noEditPoints="1" noAdjustHandles="1" noChangeArrowheads="1" noChangeShapeType="1" noTextEdit="1"/>
              </p:cNvSpPr>
              <p:nvPr/>
            </p:nvSpPr>
            <p:spPr>
              <a:xfrm>
                <a:off x="1555377" y="3167390"/>
                <a:ext cx="9081247" cy="523220"/>
              </a:xfrm>
              <a:prstGeom prst="rect">
                <a:avLst/>
              </a:prstGeom>
              <a:blipFill>
                <a:blip r:embed="rId3"/>
                <a:stretch>
                  <a:fillRect l="-1342" t="-12941" b="-3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953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794378"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最优杠杆水平</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3" name="图片 2">
            <a:extLst>
              <a:ext uri="{FF2B5EF4-FFF2-40B4-BE49-F238E27FC236}">
                <a16:creationId xmlns:a16="http://schemas.microsoft.com/office/drawing/2014/main" id="{1CA288FE-5A11-D3F6-E8E2-8A151A129D35}"/>
              </a:ext>
            </a:extLst>
          </p:cNvPr>
          <p:cNvPicPr>
            <a:picLocks noChangeAspect="1"/>
          </p:cNvPicPr>
          <p:nvPr/>
        </p:nvPicPr>
        <p:blipFill>
          <a:blip r:embed="rId3"/>
          <a:stretch>
            <a:fillRect/>
          </a:stretch>
        </p:blipFill>
        <p:spPr>
          <a:xfrm>
            <a:off x="2064174" y="1139964"/>
            <a:ext cx="7351616" cy="5000859"/>
          </a:xfrm>
          <a:prstGeom prst="rect">
            <a:avLst/>
          </a:prstGeom>
        </p:spPr>
      </p:pic>
    </p:spTree>
    <p:extLst>
      <p:ext uri="{BB962C8B-B14F-4D97-AF65-F5344CB8AC3E}">
        <p14:creationId xmlns:p14="http://schemas.microsoft.com/office/powerpoint/2010/main" val="1072760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0344603F-57FC-6F14-5EE3-F8056AFB0655}"/>
              </a:ext>
            </a:extLst>
          </p:cNvPr>
          <p:cNvSpPr txBox="1"/>
          <p:nvPr/>
        </p:nvSpPr>
        <p:spPr>
          <a:xfrm>
            <a:off x="452716" y="1394767"/>
            <a:ext cx="10775577" cy="1169551"/>
          </a:xfrm>
          <a:prstGeom prst="rect">
            <a:avLst/>
          </a:prstGeom>
          <a:noFill/>
        </p:spPr>
        <p:txBody>
          <a:bodyPr wrap="square">
            <a:spAutoFit/>
          </a:bodyPr>
          <a:lstStyle/>
          <a:p>
            <a:r>
              <a:rPr lang="zh-CN" altLang="en-US" sz="2800" dirty="0"/>
              <a:t>例题：</a:t>
            </a:r>
            <a:r>
              <a:rPr lang="en-US" altLang="zh-CN" sz="2800" dirty="0"/>
              <a:t>2018</a:t>
            </a:r>
            <a:r>
              <a:rPr lang="zh-CN" altLang="en-US" sz="2800" dirty="0"/>
              <a:t>年上财真题</a:t>
            </a:r>
            <a:endParaRPr lang="en-US" altLang="zh-CN" sz="2800" dirty="0"/>
          </a:p>
          <a:p>
            <a:endParaRPr lang="en-US" altLang="zh-CN" sz="1400" dirty="0"/>
          </a:p>
          <a:p>
            <a:r>
              <a:rPr lang="zh-CN" altLang="en-US" sz="2800" dirty="0"/>
              <a:t>请简述动量效应，并说明是否违背了有效市场？请解释。（</a:t>
            </a:r>
            <a:r>
              <a:rPr lang="en-US" altLang="zh-CN" sz="2800" dirty="0"/>
              <a:t>5 </a:t>
            </a:r>
            <a:r>
              <a:rPr lang="zh-CN" altLang="en-US" sz="2800" dirty="0"/>
              <a:t>分）</a:t>
            </a:r>
          </a:p>
        </p:txBody>
      </p:sp>
      <p:sp>
        <p:nvSpPr>
          <p:cNvPr id="7" name="文本框 6">
            <a:extLst>
              <a:ext uri="{FF2B5EF4-FFF2-40B4-BE49-F238E27FC236}">
                <a16:creationId xmlns:a16="http://schemas.microsoft.com/office/drawing/2014/main" id="{860CA753-399C-C5D8-C73E-38B7E3AA282C}"/>
              </a:ext>
            </a:extLst>
          </p:cNvPr>
          <p:cNvSpPr txBox="1"/>
          <p:nvPr/>
        </p:nvSpPr>
        <p:spPr>
          <a:xfrm>
            <a:off x="452716" y="2954855"/>
            <a:ext cx="11335871" cy="2677656"/>
          </a:xfrm>
          <a:prstGeom prst="rect">
            <a:avLst/>
          </a:prstGeom>
          <a:noFill/>
        </p:spPr>
        <p:txBody>
          <a:bodyPr wrap="square">
            <a:spAutoFit/>
          </a:bodyPr>
          <a:lstStyle/>
          <a:p>
            <a:r>
              <a:rPr lang="zh-CN" altLang="en-US" sz="2400" dirty="0"/>
              <a:t>参考答案：</a:t>
            </a:r>
            <a:endParaRPr lang="en-US" altLang="zh-CN" sz="2400" dirty="0"/>
          </a:p>
          <a:p>
            <a:pPr indent="457200"/>
            <a:r>
              <a:rPr lang="zh-CN" altLang="en-US" sz="2400" dirty="0"/>
              <a:t>（</a:t>
            </a:r>
            <a:r>
              <a:rPr lang="en-US" altLang="zh-CN" sz="2400" dirty="0"/>
              <a:t>1</a:t>
            </a:r>
            <a:r>
              <a:rPr lang="zh-CN" altLang="en-US" sz="2400" dirty="0"/>
              <a:t>）动量效应是指股票的收益率有延续原来的运动方向的趋势，即过去一段时间收益率较高的股票在未来获得的收益率仍会高于过去收益率较低的股票。</a:t>
            </a:r>
            <a:endParaRPr lang="en-US" altLang="zh-CN" sz="2400" dirty="0"/>
          </a:p>
          <a:p>
            <a:pPr indent="457200"/>
            <a:r>
              <a:rPr lang="zh-CN" altLang="en-US" sz="2400" dirty="0"/>
              <a:t>有效市场假说认为，股票价格反映了所有可得信息，投资者只能获得正常收益。根据市场有效性程度，分为弱式有效、半强式有效市场和强式有效。其中，弱式有效市场假说认为市场价格已充分反映所有过去历史的证券价格信息，包括股票的成交价、成交量等。</a:t>
            </a:r>
          </a:p>
        </p:txBody>
      </p:sp>
    </p:spTree>
    <p:extLst>
      <p:ext uri="{BB962C8B-B14F-4D97-AF65-F5344CB8AC3E}">
        <p14:creationId xmlns:p14="http://schemas.microsoft.com/office/powerpoint/2010/main" val="350184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640489" y="250621"/>
            <a:ext cx="233910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杠杆的代理成本</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97621F21-115B-0AAD-A8ED-BA15154566C6}"/>
              </a:ext>
            </a:extLst>
          </p:cNvPr>
          <p:cNvSpPr txBox="1"/>
          <p:nvPr/>
        </p:nvSpPr>
        <p:spPr>
          <a:xfrm>
            <a:off x="71718" y="3167390"/>
            <a:ext cx="2698175" cy="523220"/>
          </a:xfrm>
          <a:prstGeom prst="rect">
            <a:avLst/>
          </a:prstGeom>
          <a:noFill/>
        </p:spPr>
        <p:txBody>
          <a:bodyPr wrap="none" rtlCol="0">
            <a:spAutoFit/>
          </a:bodyPr>
          <a:lstStyle/>
          <a:p>
            <a:pPr algn="l"/>
            <a:r>
              <a:rPr lang="zh-CN" altLang="en-US" sz="2800" dirty="0"/>
              <a:t>杠杆的代理成本</a:t>
            </a:r>
          </a:p>
        </p:txBody>
      </p:sp>
      <p:sp>
        <p:nvSpPr>
          <p:cNvPr id="3" name="左大括号 2">
            <a:extLst>
              <a:ext uri="{FF2B5EF4-FFF2-40B4-BE49-F238E27FC236}">
                <a16:creationId xmlns:a16="http://schemas.microsoft.com/office/drawing/2014/main" id="{FE39CA80-0113-4A9C-EDE2-37A72C45937C}"/>
              </a:ext>
            </a:extLst>
          </p:cNvPr>
          <p:cNvSpPr/>
          <p:nvPr/>
        </p:nvSpPr>
        <p:spPr>
          <a:xfrm>
            <a:off x="2769893" y="1293159"/>
            <a:ext cx="313966" cy="4271682"/>
          </a:xfrm>
          <a:prstGeom prst="leftBrace">
            <a:avLst>
              <a:gd name="adj1" fmla="val 682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365B89B4-E9C7-559E-E7CC-034926A21200}"/>
              </a:ext>
            </a:extLst>
          </p:cNvPr>
          <p:cNvSpPr txBox="1"/>
          <p:nvPr/>
        </p:nvSpPr>
        <p:spPr>
          <a:xfrm>
            <a:off x="3083859" y="1031549"/>
            <a:ext cx="4134465" cy="523220"/>
          </a:xfrm>
          <a:prstGeom prst="rect">
            <a:avLst/>
          </a:prstGeom>
          <a:noFill/>
        </p:spPr>
        <p:txBody>
          <a:bodyPr wrap="none" rtlCol="0">
            <a:spAutoFit/>
          </a:bodyPr>
          <a:lstStyle/>
          <a:p>
            <a:pPr algn="l"/>
            <a:r>
              <a:rPr lang="zh-CN" altLang="en-US" sz="2800" dirty="0"/>
              <a:t>过度风险承担与资产替代</a:t>
            </a:r>
          </a:p>
        </p:txBody>
      </p:sp>
      <p:sp>
        <p:nvSpPr>
          <p:cNvPr id="7" name="文本框 6">
            <a:extLst>
              <a:ext uri="{FF2B5EF4-FFF2-40B4-BE49-F238E27FC236}">
                <a16:creationId xmlns:a16="http://schemas.microsoft.com/office/drawing/2014/main" id="{EF0010C3-5EF6-25ED-BD93-667DE66733C2}"/>
              </a:ext>
            </a:extLst>
          </p:cNvPr>
          <p:cNvSpPr txBox="1"/>
          <p:nvPr/>
        </p:nvSpPr>
        <p:spPr>
          <a:xfrm>
            <a:off x="3083859" y="2099470"/>
            <a:ext cx="3416320" cy="523220"/>
          </a:xfrm>
          <a:prstGeom prst="rect">
            <a:avLst/>
          </a:prstGeom>
          <a:noFill/>
        </p:spPr>
        <p:txBody>
          <a:bodyPr wrap="none" rtlCol="0">
            <a:spAutoFit/>
          </a:bodyPr>
          <a:lstStyle/>
          <a:p>
            <a:pPr algn="l"/>
            <a:r>
              <a:rPr lang="zh-CN" altLang="en-US" sz="2800" dirty="0"/>
              <a:t>债务积压与投资不足</a:t>
            </a:r>
          </a:p>
        </p:txBody>
      </p:sp>
      <p:sp>
        <p:nvSpPr>
          <p:cNvPr id="8" name="文本框 7">
            <a:extLst>
              <a:ext uri="{FF2B5EF4-FFF2-40B4-BE49-F238E27FC236}">
                <a16:creationId xmlns:a16="http://schemas.microsoft.com/office/drawing/2014/main" id="{06499E04-7B47-A910-C006-28151B0AB7C7}"/>
              </a:ext>
            </a:extLst>
          </p:cNvPr>
          <p:cNvSpPr txBox="1"/>
          <p:nvPr/>
        </p:nvSpPr>
        <p:spPr>
          <a:xfrm>
            <a:off x="3083859" y="3167391"/>
            <a:ext cx="1620957" cy="523220"/>
          </a:xfrm>
          <a:prstGeom prst="rect">
            <a:avLst/>
          </a:prstGeom>
          <a:noFill/>
        </p:spPr>
        <p:txBody>
          <a:bodyPr wrap="none" rtlCol="0">
            <a:spAutoFit/>
          </a:bodyPr>
          <a:lstStyle/>
          <a:p>
            <a:pPr algn="l"/>
            <a:r>
              <a:rPr lang="zh-CN" altLang="en-US" sz="2800" dirty="0"/>
              <a:t>抽逃现金</a:t>
            </a:r>
          </a:p>
        </p:txBody>
      </p:sp>
      <p:sp>
        <p:nvSpPr>
          <p:cNvPr id="9" name="文本框 8">
            <a:extLst>
              <a:ext uri="{FF2B5EF4-FFF2-40B4-BE49-F238E27FC236}">
                <a16:creationId xmlns:a16="http://schemas.microsoft.com/office/drawing/2014/main" id="{69CD850E-643D-ECD5-FBEA-B66FED8F1C4D}"/>
              </a:ext>
            </a:extLst>
          </p:cNvPr>
          <p:cNvSpPr txBox="1"/>
          <p:nvPr/>
        </p:nvSpPr>
        <p:spPr>
          <a:xfrm>
            <a:off x="3083859" y="4235312"/>
            <a:ext cx="2698175" cy="523220"/>
          </a:xfrm>
          <a:prstGeom prst="rect">
            <a:avLst/>
          </a:prstGeom>
          <a:noFill/>
        </p:spPr>
        <p:txBody>
          <a:bodyPr wrap="none" rtlCol="0">
            <a:spAutoFit/>
          </a:bodyPr>
          <a:lstStyle/>
          <a:p>
            <a:pPr algn="l"/>
            <a:r>
              <a:rPr lang="zh-CN" altLang="en-US" sz="2800" dirty="0"/>
              <a:t>杠杆的齿轮效应</a:t>
            </a:r>
          </a:p>
        </p:txBody>
      </p:sp>
      <p:sp>
        <p:nvSpPr>
          <p:cNvPr id="10" name="文本框 9">
            <a:extLst>
              <a:ext uri="{FF2B5EF4-FFF2-40B4-BE49-F238E27FC236}">
                <a16:creationId xmlns:a16="http://schemas.microsoft.com/office/drawing/2014/main" id="{5B5BFFE4-5ED4-6858-2DF9-67F5CF257ADE}"/>
              </a:ext>
            </a:extLst>
          </p:cNvPr>
          <p:cNvSpPr txBox="1"/>
          <p:nvPr/>
        </p:nvSpPr>
        <p:spPr>
          <a:xfrm>
            <a:off x="3083858" y="5303231"/>
            <a:ext cx="1620957" cy="523220"/>
          </a:xfrm>
          <a:prstGeom prst="rect">
            <a:avLst/>
          </a:prstGeom>
          <a:noFill/>
        </p:spPr>
        <p:txBody>
          <a:bodyPr wrap="none" rtlCol="0">
            <a:spAutoFit/>
          </a:bodyPr>
          <a:lstStyle/>
          <a:p>
            <a:pPr algn="l"/>
            <a:r>
              <a:rPr lang="zh-CN" altLang="en-US" sz="2800" dirty="0"/>
              <a:t>过度冒险</a:t>
            </a:r>
          </a:p>
        </p:txBody>
      </p:sp>
      <p:grpSp>
        <p:nvGrpSpPr>
          <p:cNvPr id="11" name="组合 10">
            <a:extLst>
              <a:ext uri="{FF2B5EF4-FFF2-40B4-BE49-F238E27FC236}">
                <a16:creationId xmlns:a16="http://schemas.microsoft.com/office/drawing/2014/main" id="{CDC6CFFE-B57D-146D-FF78-62801FC057C0}"/>
              </a:ext>
            </a:extLst>
          </p:cNvPr>
          <p:cNvGrpSpPr/>
          <p:nvPr/>
        </p:nvGrpSpPr>
        <p:grpSpPr>
          <a:xfrm>
            <a:off x="6500179" y="2936557"/>
            <a:ext cx="2026023" cy="673979"/>
            <a:chOff x="6500179" y="2936557"/>
            <a:chExt cx="2026023" cy="673979"/>
          </a:xfrm>
        </p:grpSpPr>
        <p:sp>
          <p:nvSpPr>
            <p:cNvPr id="5" name="箭头: 右 4">
              <a:extLst>
                <a:ext uri="{FF2B5EF4-FFF2-40B4-BE49-F238E27FC236}">
                  <a16:creationId xmlns:a16="http://schemas.microsoft.com/office/drawing/2014/main" id="{85E12D59-B8E0-6018-1A00-3264B8780790}"/>
                </a:ext>
              </a:extLst>
            </p:cNvPr>
            <p:cNvSpPr/>
            <p:nvPr/>
          </p:nvSpPr>
          <p:spPr>
            <a:xfrm>
              <a:off x="6500179" y="3247465"/>
              <a:ext cx="2026023" cy="36307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0DE2272-4711-82CF-2CA0-65352C8B98EB}"/>
                </a:ext>
              </a:extLst>
            </p:cNvPr>
            <p:cNvSpPr txBox="1"/>
            <p:nvPr/>
          </p:nvSpPr>
          <p:spPr>
            <a:xfrm>
              <a:off x="6805304" y="2936557"/>
              <a:ext cx="1415772" cy="461665"/>
            </a:xfrm>
            <a:prstGeom prst="rect">
              <a:avLst/>
            </a:prstGeom>
            <a:noFill/>
          </p:spPr>
          <p:txBody>
            <a:bodyPr wrap="none" rtlCol="0">
              <a:spAutoFit/>
            </a:bodyPr>
            <a:lstStyle/>
            <a:p>
              <a:pPr algn="l"/>
              <a:r>
                <a:rPr lang="zh-CN" altLang="en-US" sz="2400" dirty="0">
                  <a:solidFill>
                    <a:srgbClr val="FFC000"/>
                  </a:solidFill>
                </a:rPr>
                <a:t>解决方案</a:t>
              </a:r>
            </a:p>
          </p:txBody>
        </p:sp>
      </p:grpSp>
      <p:sp>
        <p:nvSpPr>
          <p:cNvPr id="12" name="左大括号 11">
            <a:extLst>
              <a:ext uri="{FF2B5EF4-FFF2-40B4-BE49-F238E27FC236}">
                <a16:creationId xmlns:a16="http://schemas.microsoft.com/office/drawing/2014/main" id="{9E6DAF2A-49F4-93D9-6146-C40B1A593D17}"/>
              </a:ext>
            </a:extLst>
          </p:cNvPr>
          <p:cNvSpPr/>
          <p:nvPr/>
        </p:nvSpPr>
        <p:spPr>
          <a:xfrm>
            <a:off x="8705821" y="2402541"/>
            <a:ext cx="251012" cy="20529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B329EA6A-5019-0337-5EC3-0BE77B074071}"/>
              </a:ext>
            </a:extLst>
          </p:cNvPr>
          <p:cNvSpPr txBox="1"/>
          <p:nvPr/>
        </p:nvSpPr>
        <p:spPr>
          <a:xfrm>
            <a:off x="8972560" y="2140931"/>
            <a:ext cx="3057247" cy="523220"/>
          </a:xfrm>
          <a:prstGeom prst="rect">
            <a:avLst/>
          </a:prstGeom>
          <a:noFill/>
        </p:spPr>
        <p:txBody>
          <a:bodyPr wrap="none" rtlCol="0">
            <a:spAutoFit/>
          </a:bodyPr>
          <a:lstStyle/>
          <a:p>
            <a:pPr algn="l"/>
            <a:r>
              <a:rPr lang="zh-CN" altLang="en-US" sz="2800" dirty="0"/>
              <a:t>合理选择债务期限</a:t>
            </a:r>
          </a:p>
        </p:txBody>
      </p:sp>
      <p:sp>
        <p:nvSpPr>
          <p:cNvPr id="17" name="文本框 16">
            <a:extLst>
              <a:ext uri="{FF2B5EF4-FFF2-40B4-BE49-F238E27FC236}">
                <a16:creationId xmlns:a16="http://schemas.microsoft.com/office/drawing/2014/main" id="{523FAD4F-A3CF-E943-EBE1-6E087351D06D}"/>
              </a:ext>
            </a:extLst>
          </p:cNvPr>
          <p:cNvSpPr txBox="1"/>
          <p:nvPr/>
        </p:nvSpPr>
        <p:spPr>
          <a:xfrm>
            <a:off x="8972560" y="4193850"/>
            <a:ext cx="2698175" cy="523220"/>
          </a:xfrm>
          <a:prstGeom prst="rect">
            <a:avLst/>
          </a:prstGeom>
          <a:noFill/>
        </p:spPr>
        <p:txBody>
          <a:bodyPr wrap="none" rtlCol="0">
            <a:spAutoFit/>
          </a:bodyPr>
          <a:lstStyle/>
          <a:p>
            <a:pPr algn="l"/>
            <a:r>
              <a:rPr lang="zh-CN" altLang="en-US" sz="2800" dirty="0"/>
              <a:t>设置限制性条款</a:t>
            </a:r>
          </a:p>
        </p:txBody>
      </p:sp>
    </p:spTree>
    <p:extLst>
      <p:ext uri="{BB962C8B-B14F-4D97-AF65-F5344CB8AC3E}">
        <p14:creationId xmlns:p14="http://schemas.microsoft.com/office/powerpoint/2010/main" val="3067895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640491" y="250621"/>
            <a:ext cx="233910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债务积压的估算</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E517617-24AC-2FC4-319A-8DAA7E27F186}"/>
                  </a:ext>
                </a:extLst>
              </p:cNvPr>
              <p:cNvSpPr txBox="1"/>
              <p:nvPr/>
            </p:nvSpPr>
            <p:spPr>
              <a:xfrm>
                <a:off x="379467" y="2937423"/>
                <a:ext cx="11433066" cy="9831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股东</m:t>
                      </m:r>
                      <m:r>
                        <a:rPr lang="zh-CN" altLang="en-US" sz="2800" i="1">
                          <a:latin typeface="Cambria Math" panose="02040503050406030204" pitchFamily="18" charset="0"/>
                        </a:rPr>
                        <m:t>只有满足</m:t>
                      </m:r>
                      <m:r>
                        <a:rPr lang="zh-CN" altLang="en-US" sz="2800" i="1" smtClean="0">
                          <a:latin typeface="Cambria Math" panose="02040503050406030204" pitchFamily="18" charset="0"/>
                        </a:rPr>
                        <m:t>如下</m:t>
                      </m:r>
                      <m:r>
                        <a:rPr lang="zh-CN" altLang="en-US" sz="2800" i="1">
                          <a:latin typeface="Cambria Math" panose="02040503050406030204" pitchFamily="18" charset="0"/>
                        </a:rPr>
                        <m:t>条件</m:t>
                      </m:r>
                      <m:r>
                        <a:rPr lang="zh-CN" altLang="en-US" sz="2800" i="1" smtClean="0">
                          <a:latin typeface="Cambria Math" panose="02040503050406030204" pitchFamily="18" charset="0"/>
                        </a:rPr>
                        <m:t>（</m:t>
                      </m:r>
                      <m:r>
                        <a:rPr lang="zh-CN" altLang="en-US" sz="2800" i="1">
                          <a:latin typeface="Cambria Math" panose="02040503050406030204" pitchFamily="18" charset="0"/>
                        </a:rPr>
                        <m:t>估算</m:t>
                      </m:r>
                      <m:r>
                        <a:rPr lang="zh-CN" altLang="en-US" sz="2800" i="1" smtClean="0">
                          <a:latin typeface="Cambria Math" panose="02040503050406030204" pitchFamily="18" charset="0"/>
                        </a:rPr>
                        <m:t>），</m:t>
                      </m:r>
                      <m:r>
                        <a:rPr lang="zh-CN" altLang="en-US" sz="2800" i="1">
                          <a:latin typeface="Cambria Math" panose="02040503050406030204" pitchFamily="18" charset="0"/>
                        </a:rPr>
                        <m:t>才能从</m:t>
                      </m:r>
                      <m:r>
                        <a:rPr lang="zh-CN" altLang="en-US" sz="2800" i="1" smtClean="0">
                          <a:latin typeface="Cambria Math" panose="02040503050406030204" pitchFamily="18" charset="0"/>
                        </a:rPr>
                        <m:t>新投资</m:t>
                      </m:r>
                      <m:r>
                        <a:rPr lang="zh-CN" altLang="en-US" sz="2800" i="1">
                          <a:latin typeface="Cambria Math" panose="02040503050406030204" pitchFamily="18" charset="0"/>
                        </a:rPr>
                        <m:t>中</m:t>
                      </m:r>
                      <m:r>
                        <a:rPr lang="zh-CN" altLang="en-US" sz="2800" i="1" smtClean="0">
                          <a:latin typeface="Cambria Math" panose="02040503050406030204" pitchFamily="18" charset="0"/>
                        </a:rPr>
                        <m:t>获利</m:t>
                      </m:r>
                      <m:r>
                        <a:rPr lang="zh-CN" altLang="en-US" sz="2800" i="1">
                          <a:latin typeface="Cambria Math" panose="02040503050406030204" pitchFamily="18" charset="0"/>
                        </a:rPr>
                        <m:t>：</m:t>
                      </m:r>
                      <m:f>
                        <m:fPr>
                          <m:ctrlPr>
                            <a:rPr lang="en-US" altLang="zh-CN" sz="2800" i="1" smtClean="0">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rPr>
                            <m:t>𝑁𝑃𝑉</m:t>
                          </m:r>
                        </m:num>
                        <m:den>
                          <m:r>
                            <a:rPr lang="en-US" altLang="zh-CN" sz="2800" b="0" i="1" smtClean="0">
                              <a:solidFill>
                                <a:srgbClr val="FF0000"/>
                              </a:solidFill>
                              <a:latin typeface="Cambria Math" panose="02040503050406030204" pitchFamily="18" charset="0"/>
                            </a:rPr>
                            <m:t>𝐼</m:t>
                          </m:r>
                        </m:den>
                      </m:f>
                      <m:r>
                        <a:rPr lang="en-US" altLang="zh-CN" sz="2800" b="0" i="1" smtClean="0">
                          <a:solidFill>
                            <a:srgbClr val="FF0000"/>
                          </a:solidFill>
                          <a:latin typeface="Cambria Math" panose="02040503050406030204" pitchFamily="18" charset="0"/>
                        </a:rPr>
                        <m:t>&gt;</m:t>
                      </m:r>
                      <m:f>
                        <m:fPr>
                          <m:ctrlPr>
                            <a:rPr lang="en-US" altLang="zh-CN" sz="2800" b="0" i="1" smtClean="0">
                              <a:solidFill>
                                <a:srgbClr val="FF0000"/>
                              </a:solidFill>
                              <a:latin typeface="Cambria Math" panose="02040503050406030204" pitchFamily="18" charset="0"/>
                            </a:rPr>
                          </m:ctrlPr>
                        </m:fPr>
                        <m:num>
                          <m:sSub>
                            <m:sSubPr>
                              <m:ctrlPr>
                                <a:rPr lang="en-US" altLang="zh-CN" sz="2800" b="0" i="1" smtClean="0">
                                  <a:solidFill>
                                    <a:srgbClr val="FF0000"/>
                                  </a:solidFill>
                                  <a:latin typeface="Cambria Math" panose="02040503050406030204" pitchFamily="18" charset="0"/>
                                </a:rPr>
                              </m:ctrlPr>
                            </m:sSubPr>
                            <m:e>
                              <m:r>
                                <a:rPr lang="zh-CN" altLang="en-US" sz="2800" b="0" i="1" smtClean="0">
                                  <a:solidFill>
                                    <a:srgbClr val="FF0000"/>
                                  </a:solidFill>
                                  <a:latin typeface="Cambria Math" panose="02040503050406030204" pitchFamily="18" charset="0"/>
                                </a:rPr>
                                <m:t>𝛽</m:t>
                              </m:r>
                            </m:e>
                            <m:sub>
                              <m:r>
                                <a:rPr lang="en-US" altLang="zh-CN" sz="2800" b="0" i="1" smtClean="0">
                                  <a:solidFill>
                                    <a:srgbClr val="FF0000"/>
                                  </a:solidFill>
                                  <a:latin typeface="Cambria Math" panose="02040503050406030204" pitchFamily="18" charset="0"/>
                                </a:rPr>
                                <m:t>𝐷</m:t>
                              </m:r>
                            </m:sub>
                          </m:sSub>
                          <m:r>
                            <a:rPr lang="en-US" altLang="zh-CN" sz="2800" i="1">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𝐷</m:t>
                          </m:r>
                        </m:num>
                        <m:den>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𝛽</m:t>
                              </m:r>
                            </m:e>
                            <m:sub>
                              <m:r>
                                <a:rPr lang="en-US" altLang="zh-CN" sz="2800" b="0" i="1" smtClean="0">
                                  <a:solidFill>
                                    <a:srgbClr val="FF0000"/>
                                  </a:solidFill>
                                  <a:latin typeface="Cambria Math" panose="02040503050406030204" pitchFamily="18" charset="0"/>
                                </a:rPr>
                                <m:t>𝐸</m:t>
                              </m:r>
                            </m:sub>
                          </m:sSub>
                          <m:r>
                            <a:rPr lang="en-US" altLang="zh-CN" sz="2800" i="1">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𝐸</m:t>
                          </m:r>
                        </m:den>
                      </m:f>
                    </m:oMath>
                  </m:oMathPara>
                </a14:m>
                <a:endParaRPr lang="zh-CN" altLang="en-US" sz="2800" dirty="0"/>
              </a:p>
            </p:txBody>
          </p:sp>
        </mc:Choice>
        <mc:Fallback xmlns="">
          <p:sp>
            <p:nvSpPr>
              <p:cNvPr id="2" name="文本框 1">
                <a:extLst>
                  <a:ext uri="{FF2B5EF4-FFF2-40B4-BE49-F238E27FC236}">
                    <a16:creationId xmlns:a16="http://schemas.microsoft.com/office/drawing/2014/main" id="{7E517617-24AC-2FC4-319A-8DAA7E27F186}"/>
                  </a:ext>
                </a:extLst>
              </p:cNvPr>
              <p:cNvSpPr txBox="1">
                <a:spLocks noRot="1" noChangeAspect="1" noMove="1" noResize="1" noEditPoints="1" noAdjustHandles="1" noChangeArrowheads="1" noChangeShapeType="1" noTextEdit="1"/>
              </p:cNvSpPr>
              <p:nvPr/>
            </p:nvSpPr>
            <p:spPr>
              <a:xfrm>
                <a:off x="379467" y="2937423"/>
                <a:ext cx="11433066" cy="983154"/>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49497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1"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6E3A3559-3581-00B5-0942-71BF6A21F263}"/>
              </a:ext>
            </a:extLst>
          </p:cNvPr>
          <p:cNvSpPr txBox="1"/>
          <p:nvPr/>
        </p:nvSpPr>
        <p:spPr>
          <a:xfrm>
            <a:off x="358589" y="1174333"/>
            <a:ext cx="11474822" cy="2893100"/>
          </a:xfrm>
          <a:prstGeom prst="rect">
            <a:avLst/>
          </a:prstGeom>
          <a:noFill/>
        </p:spPr>
        <p:txBody>
          <a:bodyPr wrap="square">
            <a:spAutoFit/>
          </a:bodyPr>
          <a:lstStyle/>
          <a:p>
            <a:r>
              <a:rPr lang="zh-CN" altLang="en-US" sz="2800" dirty="0"/>
              <a:t>例题：上财</a:t>
            </a:r>
            <a:r>
              <a:rPr lang="en-US" altLang="zh-CN" sz="2800" dirty="0"/>
              <a:t>2016</a:t>
            </a:r>
            <a:r>
              <a:rPr lang="zh-CN" altLang="en-US" sz="2800" dirty="0"/>
              <a:t>年真题</a:t>
            </a:r>
            <a:endParaRPr lang="en-US" altLang="zh-CN" sz="2800" dirty="0"/>
          </a:p>
          <a:p>
            <a:endParaRPr lang="en-US" altLang="zh-CN" sz="1400" dirty="0"/>
          </a:p>
          <a:p>
            <a:r>
              <a:rPr lang="en-US" altLang="zh-CN" sz="2800" dirty="0"/>
              <a:t>X</a:t>
            </a:r>
            <a:r>
              <a:rPr lang="zh-CN" altLang="en-US" sz="2800" dirty="0"/>
              <a:t>公司今年由于投资失败而陷入财务危机，无法偿还的债务数额为</a:t>
            </a:r>
            <a:r>
              <a:rPr lang="en-US" altLang="zh-CN" sz="2800" dirty="0"/>
              <a:t>4000</a:t>
            </a:r>
            <a:r>
              <a:rPr lang="zh-CN" altLang="en-US" sz="2800" dirty="0"/>
              <a:t>万元，目前</a:t>
            </a:r>
            <a:r>
              <a:rPr lang="en-US" altLang="zh-CN" sz="2800" dirty="0"/>
              <a:t>X</a:t>
            </a:r>
            <a:r>
              <a:rPr lang="zh-CN" altLang="en-US" sz="2800" dirty="0"/>
              <a:t>公司面临</a:t>
            </a:r>
            <a:r>
              <a:rPr lang="en-US" altLang="zh-CN" sz="2800" dirty="0"/>
              <a:t>A</a:t>
            </a:r>
            <a:r>
              <a:rPr lang="zh-CN" altLang="en-US" sz="2800" dirty="0"/>
              <a:t>、</a:t>
            </a:r>
            <a:r>
              <a:rPr lang="en-US" altLang="zh-CN" sz="2800" dirty="0"/>
              <a:t>B</a:t>
            </a:r>
            <a:r>
              <a:rPr lang="zh-CN" altLang="en-US" sz="2800" dirty="0"/>
              <a:t>两个投资项目选择，期初投资额均为</a:t>
            </a:r>
            <a:r>
              <a:rPr lang="en-US" altLang="zh-CN" sz="2800" dirty="0"/>
              <a:t>800</a:t>
            </a:r>
            <a:r>
              <a:rPr lang="zh-CN" altLang="en-US" sz="2800" dirty="0"/>
              <a:t>万元，两个项目在未来经济情况有利和不利时的收益情况及其概率分布如下表：</a:t>
            </a:r>
            <a:endParaRPr lang="en-US" altLang="zh-CN" sz="2800" dirty="0"/>
          </a:p>
          <a:p>
            <a:r>
              <a:rPr lang="zh-CN" altLang="en-US" sz="2800" dirty="0"/>
              <a:t>（</a:t>
            </a:r>
            <a:r>
              <a:rPr lang="en-US" altLang="zh-CN" sz="2800" dirty="0"/>
              <a:t>1</a:t>
            </a:r>
            <a:r>
              <a:rPr lang="zh-CN" altLang="en-US" sz="2800" dirty="0"/>
              <a:t>）分别计算</a:t>
            </a:r>
            <a:r>
              <a:rPr lang="en-US" altLang="zh-CN" sz="2800" dirty="0"/>
              <a:t>A</a:t>
            </a:r>
            <a:r>
              <a:rPr lang="zh-CN" altLang="en-US" sz="2800" dirty="0"/>
              <a:t>、</a:t>
            </a:r>
            <a:r>
              <a:rPr lang="en-US" altLang="zh-CN" sz="2800" dirty="0"/>
              <a:t>B</a:t>
            </a:r>
            <a:r>
              <a:rPr lang="zh-CN" altLang="en-US" sz="2800" dirty="0"/>
              <a:t>所带来的预期现金值及净现值。 </a:t>
            </a:r>
            <a:endParaRPr lang="en-US" altLang="zh-CN" sz="2800" dirty="0"/>
          </a:p>
          <a:p>
            <a:r>
              <a:rPr lang="zh-CN" altLang="en-US" sz="2800" dirty="0"/>
              <a:t>（</a:t>
            </a:r>
            <a:r>
              <a:rPr lang="en-US" altLang="zh-CN" sz="2800" dirty="0"/>
              <a:t>2</a:t>
            </a:r>
            <a:r>
              <a:rPr lang="zh-CN" altLang="en-US" sz="2800" dirty="0"/>
              <a:t>）分别从债权人和股东的角度做出投资决策，并解释原因。</a:t>
            </a:r>
          </a:p>
        </p:txBody>
      </p:sp>
      <p:pic>
        <p:nvPicPr>
          <p:cNvPr id="4" name="图片 3">
            <a:extLst>
              <a:ext uri="{FF2B5EF4-FFF2-40B4-BE49-F238E27FC236}">
                <a16:creationId xmlns:a16="http://schemas.microsoft.com/office/drawing/2014/main" id="{6539B1BF-8628-9B97-BFFB-C6D7EC2A4761}"/>
              </a:ext>
            </a:extLst>
          </p:cNvPr>
          <p:cNvPicPr>
            <a:picLocks noChangeAspect="1"/>
          </p:cNvPicPr>
          <p:nvPr/>
        </p:nvPicPr>
        <p:blipFill rotWithShape="1">
          <a:blip r:embed="rId3"/>
          <a:srcRect t="2214" b="1"/>
          <a:stretch/>
        </p:blipFill>
        <p:spPr>
          <a:xfrm>
            <a:off x="1902970" y="4364236"/>
            <a:ext cx="8386059" cy="2036565"/>
          </a:xfrm>
          <a:prstGeom prst="rect">
            <a:avLst/>
          </a:prstGeom>
        </p:spPr>
      </p:pic>
    </p:spTree>
    <p:extLst>
      <p:ext uri="{BB962C8B-B14F-4D97-AF65-F5344CB8AC3E}">
        <p14:creationId xmlns:p14="http://schemas.microsoft.com/office/powerpoint/2010/main" val="2737733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2"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3" name="图片 2">
            <a:extLst>
              <a:ext uri="{FF2B5EF4-FFF2-40B4-BE49-F238E27FC236}">
                <a16:creationId xmlns:a16="http://schemas.microsoft.com/office/drawing/2014/main" id="{8342FEE9-E61C-D87E-5EA8-59DDCBA50615}"/>
              </a:ext>
            </a:extLst>
          </p:cNvPr>
          <p:cNvPicPr>
            <a:picLocks noChangeAspect="1"/>
          </p:cNvPicPr>
          <p:nvPr/>
        </p:nvPicPr>
        <p:blipFill>
          <a:blip r:embed="rId3"/>
          <a:stretch>
            <a:fillRect/>
          </a:stretch>
        </p:blipFill>
        <p:spPr>
          <a:xfrm>
            <a:off x="541460" y="1997506"/>
            <a:ext cx="11109081" cy="2862989"/>
          </a:xfrm>
          <a:prstGeom prst="rect">
            <a:avLst/>
          </a:prstGeom>
        </p:spPr>
      </p:pic>
    </p:spTree>
    <p:extLst>
      <p:ext uri="{BB962C8B-B14F-4D97-AF65-F5344CB8AC3E}">
        <p14:creationId xmlns:p14="http://schemas.microsoft.com/office/powerpoint/2010/main" val="40464239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640489" y="250621"/>
            <a:ext cx="233910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杠杆的代理收益</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A6AA05B6-C02B-D0C3-2F08-F7CD4801FBBF}"/>
              </a:ext>
            </a:extLst>
          </p:cNvPr>
          <p:cNvSpPr txBox="1"/>
          <p:nvPr/>
        </p:nvSpPr>
        <p:spPr>
          <a:xfrm>
            <a:off x="173841" y="3167390"/>
            <a:ext cx="2698175" cy="523220"/>
          </a:xfrm>
          <a:prstGeom prst="rect">
            <a:avLst/>
          </a:prstGeom>
          <a:noFill/>
        </p:spPr>
        <p:txBody>
          <a:bodyPr wrap="none" rtlCol="0">
            <a:spAutoFit/>
          </a:bodyPr>
          <a:lstStyle/>
          <a:p>
            <a:pPr algn="l"/>
            <a:r>
              <a:rPr lang="zh-CN" altLang="en-US" sz="2800" dirty="0"/>
              <a:t>杠杆的代理收益</a:t>
            </a:r>
          </a:p>
        </p:txBody>
      </p:sp>
      <p:sp>
        <p:nvSpPr>
          <p:cNvPr id="3" name="左大括号 2">
            <a:extLst>
              <a:ext uri="{FF2B5EF4-FFF2-40B4-BE49-F238E27FC236}">
                <a16:creationId xmlns:a16="http://schemas.microsoft.com/office/drawing/2014/main" id="{5F0B72D3-972E-9D7A-A759-BBA3F07EF849}"/>
              </a:ext>
            </a:extLst>
          </p:cNvPr>
          <p:cNvSpPr/>
          <p:nvPr/>
        </p:nvSpPr>
        <p:spPr>
          <a:xfrm>
            <a:off x="2784144" y="1260101"/>
            <a:ext cx="390896" cy="433779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A862365-75B6-1D5A-BF02-D12E19F89322}"/>
              </a:ext>
            </a:extLst>
          </p:cNvPr>
          <p:cNvSpPr txBox="1"/>
          <p:nvPr/>
        </p:nvSpPr>
        <p:spPr>
          <a:xfrm>
            <a:off x="3175040" y="998491"/>
            <a:ext cx="1980029" cy="523220"/>
          </a:xfrm>
          <a:prstGeom prst="rect">
            <a:avLst/>
          </a:prstGeom>
          <a:noFill/>
        </p:spPr>
        <p:txBody>
          <a:bodyPr wrap="none" rtlCol="0">
            <a:spAutoFit/>
          </a:bodyPr>
          <a:lstStyle/>
          <a:p>
            <a:pPr algn="l"/>
            <a:r>
              <a:rPr lang="zh-CN" altLang="en-US" sz="2800" dirty="0"/>
              <a:t>所有权集中</a:t>
            </a:r>
          </a:p>
        </p:txBody>
      </p:sp>
      <p:sp>
        <p:nvSpPr>
          <p:cNvPr id="7" name="文本框 6">
            <a:extLst>
              <a:ext uri="{FF2B5EF4-FFF2-40B4-BE49-F238E27FC236}">
                <a16:creationId xmlns:a16="http://schemas.microsoft.com/office/drawing/2014/main" id="{24BCC9DF-81C4-E2AE-595D-C90351A25AF2}"/>
              </a:ext>
            </a:extLst>
          </p:cNvPr>
          <p:cNvSpPr txBox="1"/>
          <p:nvPr/>
        </p:nvSpPr>
        <p:spPr>
          <a:xfrm>
            <a:off x="3175039" y="3167390"/>
            <a:ext cx="2698175" cy="523220"/>
          </a:xfrm>
          <a:prstGeom prst="rect">
            <a:avLst/>
          </a:prstGeom>
          <a:noFill/>
        </p:spPr>
        <p:txBody>
          <a:bodyPr wrap="none" rtlCol="0">
            <a:spAutoFit/>
          </a:bodyPr>
          <a:lstStyle/>
          <a:p>
            <a:pPr algn="l"/>
            <a:r>
              <a:rPr lang="zh-CN" altLang="en-US" sz="2800" dirty="0"/>
              <a:t>减少浪费性投资</a:t>
            </a:r>
          </a:p>
        </p:txBody>
      </p:sp>
      <p:sp>
        <p:nvSpPr>
          <p:cNvPr id="8" name="文本框 7">
            <a:extLst>
              <a:ext uri="{FF2B5EF4-FFF2-40B4-BE49-F238E27FC236}">
                <a16:creationId xmlns:a16="http://schemas.microsoft.com/office/drawing/2014/main" id="{7A781517-537D-A329-2333-6A797499F9A4}"/>
              </a:ext>
            </a:extLst>
          </p:cNvPr>
          <p:cNvSpPr txBox="1"/>
          <p:nvPr/>
        </p:nvSpPr>
        <p:spPr>
          <a:xfrm>
            <a:off x="3175039" y="5336288"/>
            <a:ext cx="4493538" cy="523220"/>
          </a:xfrm>
          <a:prstGeom prst="rect">
            <a:avLst/>
          </a:prstGeom>
          <a:noFill/>
        </p:spPr>
        <p:txBody>
          <a:bodyPr wrap="none" rtlCol="0">
            <a:spAutoFit/>
          </a:bodyPr>
          <a:lstStyle/>
          <a:p>
            <a:pPr algn="l"/>
            <a:r>
              <a:rPr lang="zh-CN" altLang="en-US" sz="2800" dirty="0"/>
              <a:t>减少管理人员过度在职消费</a:t>
            </a:r>
          </a:p>
        </p:txBody>
      </p:sp>
    </p:spTree>
    <p:extLst>
      <p:ext uri="{BB962C8B-B14F-4D97-AF65-F5344CB8AC3E}">
        <p14:creationId xmlns:p14="http://schemas.microsoft.com/office/powerpoint/2010/main" val="326355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102156"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权衡理论</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3E0D778-E7B1-2AD9-D4D3-8A0A6462B832}"/>
                  </a:ext>
                </a:extLst>
              </p:cNvPr>
              <p:cNvSpPr txBox="1"/>
              <p:nvPr/>
            </p:nvSpPr>
            <p:spPr>
              <a:xfrm>
                <a:off x="1505820" y="2951947"/>
                <a:ext cx="9180361" cy="9541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𝐿</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𝑈</m:t>
                          </m:r>
                        </m:sub>
                      </m:sSub>
                      <m:r>
                        <a:rPr lang="en-US" altLang="zh-CN" sz="2800" i="1">
                          <a:latin typeface="Cambria Math" panose="02040503050406030204" pitchFamily="18" charset="0"/>
                        </a:rPr>
                        <m:t>+</m:t>
                      </m:r>
                      <m:r>
                        <a:rPr lang="en-US" altLang="zh-CN" sz="2800" i="1">
                          <a:latin typeface="Cambria Math" panose="02040503050406030204" pitchFamily="18" charset="0"/>
                        </a:rPr>
                        <m:t>𝑃𝑉</m:t>
                      </m:r>
                      <m:d>
                        <m:dPr>
                          <m:ctrlPr>
                            <a:rPr lang="en-US" altLang="zh-CN" sz="2800" i="1">
                              <a:latin typeface="Cambria Math" panose="02040503050406030204" pitchFamily="18" charset="0"/>
                            </a:rPr>
                          </m:ctrlPr>
                        </m:dPr>
                        <m:e>
                          <m:r>
                            <a:rPr lang="zh-CN" altLang="en-US" sz="2800" i="1">
                              <a:latin typeface="Cambria Math" panose="02040503050406030204" pitchFamily="18" charset="0"/>
                            </a:rPr>
                            <m:t>利息税盾</m:t>
                          </m:r>
                        </m:e>
                      </m:d>
                      <m:r>
                        <a:rPr lang="en-US" altLang="zh-CN" sz="2800">
                          <a:latin typeface="Cambria Math" panose="02040503050406030204" pitchFamily="18" charset="0"/>
                        </a:rPr>
                        <m:t>−</m:t>
                      </m:r>
                      <m:r>
                        <a:rPr lang="en-US" altLang="zh-CN" sz="2800" i="1">
                          <a:latin typeface="Cambria Math" panose="02040503050406030204" pitchFamily="18" charset="0"/>
                        </a:rPr>
                        <m:t>𝑃𝑉</m:t>
                      </m:r>
                      <m:d>
                        <m:dPr>
                          <m:ctrlPr>
                            <a:rPr lang="en-US" altLang="zh-CN" sz="2800" i="1">
                              <a:latin typeface="Cambria Math" panose="02040503050406030204" pitchFamily="18" charset="0"/>
                            </a:rPr>
                          </m:ctrlPr>
                        </m:dPr>
                        <m:e>
                          <m:r>
                            <a:rPr lang="zh-CN" altLang="en-US" sz="2800" i="1">
                              <a:latin typeface="Cambria Math" panose="02040503050406030204" pitchFamily="18" charset="0"/>
                            </a:rPr>
                            <m:t>财务困境成本</m:t>
                          </m:r>
                        </m:e>
                      </m:d>
                    </m:oMath>
                  </m:oMathPara>
                </a14:m>
                <a:endParaRPr lang="en-US" altLang="zh-CN" sz="2800" i="1" dirty="0">
                  <a:latin typeface="Cambria Math" panose="02040503050406030204" pitchFamily="18" charset="0"/>
                </a:endParaRPr>
              </a:p>
              <a:p>
                <a:r>
                  <a:rPr lang="en-US" altLang="zh-CN" sz="2800" dirty="0"/>
                  <a:t>        </a:t>
                </a:r>
                <a14:m>
                  <m:oMath xmlns:m="http://schemas.openxmlformats.org/officeDocument/2006/math">
                    <m:r>
                      <a:rPr lang="en-US" altLang="zh-CN" sz="2800" i="1" smtClean="0">
                        <a:latin typeface="Cambria Math" panose="02040503050406030204" pitchFamily="18" charset="0"/>
                      </a:rPr>
                      <m:t>+</m:t>
                    </m:r>
                    <m:r>
                      <a:rPr lang="en-US" altLang="zh-CN" sz="2800" i="1" smtClean="0">
                        <a:latin typeface="Cambria Math" panose="02040503050406030204" pitchFamily="18" charset="0"/>
                      </a:rPr>
                      <m:t>𝑃𝑉</m:t>
                    </m:r>
                    <m:d>
                      <m:dPr>
                        <m:ctrlPr>
                          <a:rPr lang="en-US" altLang="zh-CN" sz="2800" i="1">
                            <a:latin typeface="Cambria Math" panose="02040503050406030204" pitchFamily="18" charset="0"/>
                          </a:rPr>
                        </m:ctrlPr>
                      </m:dPr>
                      <m:e>
                        <m:r>
                          <a:rPr lang="zh-CN" altLang="en-US" sz="2800" i="1">
                            <a:latin typeface="Cambria Math" panose="02040503050406030204" pitchFamily="18" charset="0"/>
                          </a:rPr>
                          <m:t>债务的代理收益</m:t>
                        </m:r>
                      </m:e>
                    </m:d>
                    <m:r>
                      <a:rPr lang="en-US" altLang="zh-CN" sz="2800" b="0" i="1" smtClean="0">
                        <a:latin typeface="Cambria Math" panose="02040503050406030204" pitchFamily="18" charset="0"/>
                      </a:rPr>
                      <m:t>−</m:t>
                    </m:r>
                    <m:r>
                      <a:rPr lang="en-US" altLang="zh-CN" sz="2800" i="1">
                        <a:latin typeface="Cambria Math" panose="02040503050406030204" pitchFamily="18" charset="0"/>
                      </a:rPr>
                      <m:t>𝑃𝑉</m:t>
                    </m:r>
                    <m:d>
                      <m:dPr>
                        <m:ctrlPr>
                          <a:rPr lang="en-US" altLang="zh-CN" sz="2800" i="1">
                            <a:latin typeface="Cambria Math" panose="02040503050406030204" pitchFamily="18" charset="0"/>
                          </a:rPr>
                        </m:ctrlPr>
                      </m:dPr>
                      <m:e>
                        <m:r>
                          <a:rPr lang="zh-CN" altLang="en-US" sz="2800" i="1">
                            <a:latin typeface="Cambria Math" panose="02040503050406030204" pitchFamily="18" charset="0"/>
                          </a:rPr>
                          <m:t>债务的代理成本</m:t>
                        </m:r>
                      </m:e>
                    </m:d>
                  </m:oMath>
                </a14:m>
                <a:endParaRPr lang="zh-CN" altLang="en-US" sz="2800" dirty="0"/>
              </a:p>
            </p:txBody>
          </p:sp>
        </mc:Choice>
        <mc:Fallback xmlns="">
          <p:sp>
            <p:nvSpPr>
              <p:cNvPr id="2" name="文本框 1">
                <a:extLst>
                  <a:ext uri="{FF2B5EF4-FFF2-40B4-BE49-F238E27FC236}">
                    <a16:creationId xmlns:a16="http://schemas.microsoft.com/office/drawing/2014/main" id="{E3E0D778-E7B1-2AD9-D4D3-8A0A6462B832}"/>
                  </a:ext>
                </a:extLst>
              </p:cNvPr>
              <p:cNvSpPr txBox="1">
                <a:spLocks noRot="1" noChangeAspect="1" noMove="1" noResize="1" noEditPoints="1" noAdjustHandles="1" noChangeArrowheads="1" noChangeShapeType="1" noTextEdit="1"/>
              </p:cNvSpPr>
              <p:nvPr/>
            </p:nvSpPr>
            <p:spPr>
              <a:xfrm>
                <a:off x="1505820" y="2951947"/>
                <a:ext cx="9180361" cy="954107"/>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22713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794378"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最优杠杆水平</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4" name="图片 3">
            <a:extLst>
              <a:ext uri="{FF2B5EF4-FFF2-40B4-BE49-F238E27FC236}">
                <a16:creationId xmlns:a16="http://schemas.microsoft.com/office/drawing/2014/main" id="{8E831F60-0E73-CD27-0FBB-D21AAE2074DE}"/>
              </a:ext>
            </a:extLst>
          </p:cNvPr>
          <p:cNvPicPr>
            <a:picLocks noChangeAspect="1"/>
          </p:cNvPicPr>
          <p:nvPr/>
        </p:nvPicPr>
        <p:blipFill>
          <a:blip r:embed="rId3"/>
          <a:stretch>
            <a:fillRect/>
          </a:stretch>
        </p:blipFill>
        <p:spPr>
          <a:xfrm>
            <a:off x="2088126" y="1177900"/>
            <a:ext cx="8015748" cy="5058012"/>
          </a:xfrm>
          <a:prstGeom prst="rect">
            <a:avLst/>
          </a:prstGeom>
        </p:spPr>
      </p:pic>
    </p:spTree>
    <p:extLst>
      <p:ext uri="{BB962C8B-B14F-4D97-AF65-F5344CB8AC3E}">
        <p14:creationId xmlns:p14="http://schemas.microsoft.com/office/powerpoint/2010/main" val="2394363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794378"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优序融资理论</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6B247486-626A-D492-A06F-64FA85196232}"/>
              </a:ext>
            </a:extLst>
          </p:cNvPr>
          <p:cNvSpPr txBox="1"/>
          <p:nvPr/>
        </p:nvSpPr>
        <p:spPr>
          <a:xfrm>
            <a:off x="797114" y="2951947"/>
            <a:ext cx="10597773" cy="954107"/>
          </a:xfrm>
          <a:prstGeom prst="rect">
            <a:avLst/>
          </a:prstGeom>
          <a:noFill/>
        </p:spPr>
        <p:txBody>
          <a:bodyPr wrap="none" rtlCol="0">
            <a:spAutoFit/>
          </a:bodyPr>
          <a:lstStyle/>
          <a:p>
            <a:pPr algn="l"/>
            <a:r>
              <a:rPr lang="zh-CN" altLang="en-US" sz="2800" dirty="0"/>
              <a:t>优序融资理论（啄食融资理论）：</a:t>
            </a:r>
            <a:r>
              <a:rPr lang="zh-CN" altLang="en-US" sz="2800" dirty="0">
                <a:solidFill>
                  <a:srgbClr val="FF0000"/>
                </a:solidFill>
              </a:rPr>
              <a:t>☆</a:t>
            </a:r>
            <a:endParaRPr lang="en-US" altLang="zh-CN" sz="2800" dirty="0">
              <a:solidFill>
                <a:srgbClr val="FF0000"/>
              </a:solidFill>
            </a:endParaRPr>
          </a:p>
          <a:p>
            <a:pPr algn="l"/>
            <a:r>
              <a:rPr lang="zh-CN" altLang="en-US" sz="2800" dirty="0"/>
              <a:t>内源融资（企业自有现金）→低风险债券→高风险债券→股权融资</a:t>
            </a:r>
          </a:p>
        </p:txBody>
      </p:sp>
    </p:spTree>
    <p:extLst>
      <p:ext uri="{BB962C8B-B14F-4D97-AF65-F5344CB8AC3E}">
        <p14:creationId xmlns:p14="http://schemas.microsoft.com/office/powerpoint/2010/main" val="11721877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7" name="文本框 6">
            <a:extLst>
              <a:ext uri="{FF2B5EF4-FFF2-40B4-BE49-F238E27FC236}">
                <a16:creationId xmlns:a16="http://schemas.microsoft.com/office/drawing/2014/main" id="{D50E335C-7738-BD7A-77B7-F0966A45B8E7}"/>
              </a:ext>
            </a:extLst>
          </p:cNvPr>
          <p:cNvSpPr txBox="1"/>
          <p:nvPr/>
        </p:nvSpPr>
        <p:spPr>
          <a:xfrm>
            <a:off x="327212" y="2628781"/>
            <a:ext cx="11537577" cy="1600438"/>
          </a:xfrm>
          <a:prstGeom prst="rect">
            <a:avLst/>
          </a:prstGeom>
          <a:noFill/>
        </p:spPr>
        <p:txBody>
          <a:bodyPr wrap="square">
            <a:spAutoFit/>
          </a:bodyPr>
          <a:lstStyle/>
          <a:p>
            <a:r>
              <a:rPr lang="zh-CN" altLang="en-US" sz="2800" dirty="0"/>
              <a:t>例题：</a:t>
            </a:r>
            <a:r>
              <a:rPr lang="en-US" altLang="zh-CN" sz="2800" dirty="0"/>
              <a:t>2022</a:t>
            </a:r>
            <a:r>
              <a:rPr lang="zh-CN" altLang="en-US" sz="2800" dirty="0"/>
              <a:t>年上财真题</a:t>
            </a:r>
            <a:endParaRPr lang="en-US" altLang="zh-CN" sz="2800" dirty="0"/>
          </a:p>
          <a:p>
            <a:endParaRPr lang="en-US" altLang="zh-CN" sz="1400" dirty="0"/>
          </a:p>
          <a:p>
            <a:r>
              <a:rPr lang="zh-CN" altLang="en-US" sz="2800" dirty="0"/>
              <a:t>现实中整体的公司债务水平与 </a:t>
            </a:r>
            <a:r>
              <a:rPr lang="en-US" altLang="zh-CN" sz="2800" dirty="0"/>
              <a:t>MM </a:t>
            </a:r>
            <a:r>
              <a:rPr lang="zh-CN" altLang="en-US" sz="2800" dirty="0"/>
              <a:t>定理是否一致？若不一致，存在什么差异？ 资本结构理论是如何进行补充解释的？</a:t>
            </a:r>
          </a:p>
        </p:txBody>
      </p:sp>
    </p:spTree>
    <p:extLst>
      <p:ext uri="{BB962C8B-B14F-4D97-AF65-F5344CB8AC3E}">
        <p14:creationId xmlns:p14="http://schemas.microsoft.com/office/powerpoint/2010/main" val="289187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4" name="文本框 3">
            <a:extLst>
              <a:ext uri="{FF2B5EF4-FFF2-40B4-BE49-F238E27FC236}">
                <a16:creationId xmlns:a16="http://schemas.microsoft.com/office/drawing/2014/main" id="{B6D1AD85-C9F4-BC78-0F78-EA75622CBC6C}"/>
              </a:ext>
            </a:extLst>
          </p:cNvPr>
          <p:cNvSpPr txBox="1"/>
          <p:nvPr/>
        </p:nvSpPr>
        <p:spPr>
          <a:xfrm>
            <a:off x="582707" y="1166843"/>
            <a:ext cx="11026587" cy="4524315"/>
          </a:xfrm>
          <a:prstGeom prst="rect">
            <a:avLst/>
          </a:prstGeom>
          <a:noFill/>
        </p:spPr>
        <p:txBody>
          <a:bodyPr wrap="square" rtlCol="0">
            <a:spAutoFit/>
          </a:bodyPr>
          <a:lstStyle/>
          <a:p>
            <a:pPr algn="l"/>
            <a:r>
              <a:rPr lang="zh-CN" altLang="en-US" sz="2400" dirty="0"/>
              <a:t>参考答案：</a:t>
            </a:r>
            <a:endParaRPr lang="en-US" altLang="zh-CN" sz="2400" dirty="0"/>
          </a:p>
          <a:p>
            <a:pPr algn="l"/>
            <a:r>
              <a:rPr lang="zh-CN" altLang="en-US" sz="2400" dirty="0"/>
              <a:t>（</a:t>
            </a:r>
            <a:r>
              <a:rPr lang="en-US" altLang="zh-CN" sz="2400" dirty="0"/>
              <a:t>1</a:t>
            </a:r>
            <a:r>
              <a:rPr lang="zh-CN" altLang="en-US" sz="2400" dirty="0"/>
              <a:t>）现实中公司的负债水平并不符合</a:t>
            </a:r>
            <a:r>
              <a:rPr lang="en-US" altLang="zh-CN" sz="2400" dirty="0"/>
              <a:t>MM</a:t>
            </a:r>
            <a:r>
              <a:rPr lang="zh-CN" altLang="en-US" sz="2400" dirty="0"/>
              <a:t>定理。</a:t>
            </a:r>
            <a:endParaRPr lang="en-US" altLang="zh-CN" sz="1400" dirty="0"/>
          </a:p>
          <a:p>
            <a:pPr algn="l"/>
            <a:r>
              <a:rPr lang="zh-CN" altLang="en-US" sz="2400" dirty="0"/>
              <a:t>①</a:t>
            </a:r>
            <a:r>
              <a:rPr lang="en-US" altLang="zh-CN" sz="2400" dirty="0"/>
              <a:t>MM</a:t>
            </a:r>
            <a:r>
              <a:rPr lang="zh-CN" altLang="en-US" sz="2400" dirty="0"/>
              <a:t>定理：</a:t>
            </a:r>
            <a:r>
              <a:rPr lang="en-US" altLang="zh-CN" sz="2400" dirty="0"/>
              <a:t>MM</a:t>
            </a:r>
            <a:r>
              <a:rPr lang="zh-CN" altLang="en-US" sz="2400" dirty="0"/>
              <a:t>定理是公司金融关于企业融资决策中的一个重要理论。</a:t>
            </a:r>
            <a:r>
              <a:rPr lang="en-US" altLang="zh-CN" sz="2400" dirty="0"/>
              <a:t>MM </a:t>
            </a:r>
            <a:r>
              <a:rPr lang="zh-CN" altLang="en-US" sz="2400" dirty="0"/>
              <a:t>定理主要分为有税和无税的两种情况。</a:t>
            </a:r>
            <a:endParaRPr lang="en-US" altLang="zh-CN" sz="1400" dirty="0"/>
          </a:p>
          <a:p>
            <a:pPr algn="l"/>
            <a:r>
              <a:rPr lang="en-US" altLang="zh-CN" sz="2400" dirty="0"/>
              <a:t>A.</a:t>
            </a:r>
            <a:r>
              <a:rPr lang="zh-CN" altLang="en-US" sz="2400" dirty="0"/>
              <a:t>无税的</a:t>
            </a:r>
            <a:r>
              <a:rPr lang="en-US" altLang="zh-CN" sz="2400" dirty="0"/>
              <a:t>MM</a:t>
            </a:r>
            <a:r>
              <a:rPr lang="zh-CN" altLang="en-US" sz="2400" dirty="0"/>
              <a:t>定理</a:t>
            </a:r>
            <a:r>
              <a:rPr lang="en-US" altLang="zh-CN" sz="2400" dirty="0"/>
              <a:t>:</a:t>
            </a:r>
            <a:r>
              <a:rPr lang="zh-CN" altLang="en-US" sz="2400" dirty="0"/>
              <a:t>主要有以下假设</a:t>
            </a:r>
            <a:r>
              <a:rPr lang="en-US" altLang="zh-CN" sz="2400" dirty="0"/>
              <a:t>:</a:t>
            </a:r>
          </a:p>
          <a:p>
            <a:pPr algn="l"/>
            <a:r>
              <a:rPr lang="en-US" altLang="zh-CN" sz="2400" dirty="0"/>
              <a:t>Ⅰ.</a:t>
            </a:r>
            <a:r>
              <a:rPr lang="zh-CN" altLang="en-US" sz="2400" dirty="0"/>
              <a:t>投资者和公司能够以竞争性的市场价格买卖同一证券，竞争性的市价等于证券产生的未来现金流的现值，其中没有一个人能够影响证券的交易价格；</a:t>
            </a:r>
            <a:endParaRPr lang="en-US" altLang="zh-CN" sz="2400" dirty="0"/>
          </a:p>
          <a:p>
            <a:pPr algn="l"/>
            <a:r>
              <a:rPr lang="en-US" altLang="zh-CN" sz="2400" dirty="0"/>
              <a:t>Ⅱ.</a:t>
            </a:r>
            <a:r>
              <a:rPr lang="zh-CN" altLang="en-US" sz="2400" dirty="0"/>
              <a:t>没有税负、交易成本和证券交易相关的发行成本；</a:t>
            </a:r>
            <a:endParaRPr lang="en-US" altLang="zh-CN" sz="2400" dirty="0"/>
          </a:p>
          <a:p>
            <a:r>
              <a:rPr lang="en-US" altLang="zh-CN" sz="2400" dirty="0"/>
              <a:t>Ⅲ.</a:t>
            </a:r>
            <a:r>
              <a:rPr lang="zh-CN" altLang="en-US" sz="2400" b="0" i="0" dirty="0">
                <a:solidFill>
                  <a:srgbClr val="333333"/>
                </a:solidFill>
                <a:effectLst/>
                <a:latin typeface="Helvetica Neue"/>
              </a:rPr>
              <a:t>获取信息无须成本，所以每个人都有着相同的信息，每个人都有着共同的预期；</a:t>
            </a:r>
            <a:endParaRPr lang="en-US" altLang="zh-CN" sz="2400" b="0" i="0" dirty="0">
              <a:solidFill>
                <a:srgbClr val="333333"/>
              </a:solidFill>
              <a:effectLst/>
              <a:latin typeface="Helvetica Neue"/>
            </a:endParaRPr>
          </a:p>
          <a:p>
            <a:pPr algn="l"/>
            <a:r>
              <a:rPr lang="en-US" altLang="zh-CN" sz="2400" dirty="0"/>
              <a:t>Ⅳ.</a:t>
            </a:r>
            <a:r>
              <a:rPr lang="zh-CN" altLang="en-US" sz="2400" dirty="0"/>
              <a:t>不存在与财务危机有关的成本；</a:t>
            </a:r>
            <a:endParaRPr lang="en-US" altLang="zh-CN" sz="2400" dirty="0"/>
          </a:p>
          <a:p>
            <a:pPr indent="457200" algn="l"/>
            <a:r>
              <a:rPr lang="zh-CN" altLang="en-US" sz="2400" dirty="0"/>
              <a:t>根据以上假设，企业的价值与资本结构无关，投资者可以自制杠杆来平衡有杠杆企业和无杠杆企业的价值。</a:t>
            </a:r>
            <a:endParaRPr lang="en-US" altLang="zh-CN" sz="2400" dirty="0"/>
          </a:p>
        </p:txBody>
      </p:sp>
    </p:spTree>
    <p:extLst>
      <p:ext uri="{BB962C8B-B14F-4D97-AF65-F5344CB8AC3E}">
        <p14:creationId xmlns:p14="http://schemas.microsoft.com/office/powerpoint/2010/main" val="1889842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C0792791-C30D-AAAE-B2D2-18DDC3EC1604}"/>
              </a:ext>
            </a:extLst>
          </p:cNvPr>
          <p:cNvSpPr txBox="1"/>
          <p:nvPr/>
        </p:nvSpPr>
        <p:spPr>
          <a:xfrm>
            <a:off x="237564" y="1028922"/>
            <a:ext cx="11716871" cy="5262979"/>
          </a:xfrm>
          <a:prstGeom prst="rect">
            <a:avLst/>
          </a:prstGeom>
          <a:noFill/>
        </p:spPr>
        <p:txBody>
          <a:bodyPr wrap="square">
            <a:spAutoFit/>
          </a:bodyPr>
          <a:lstStyle/>
          <a:p>
            <a:pPr indent="457200"/>
            <a:r>
              <a:rPr lang="zh-CN" altLang="en-US" sz="2400" dirty="0"/>
              <a:t>（</a:t>
            </a:r>
            <a:r>
              <a:rPr lang="en-US" altLang="zh-CN" sz="2400" dirty="0"/>
              <a:t>2</a:t>
            </a:r>
            <a:r>
              <a:rPr lang="zh-CN" altLang="en-US" sz="2400" dirty="0"/>
              <a:t>）动量效应违背了弱式有效市场。</a:t>
            </a:r>
          </a:p>
          <a:p>
            <a:pPr indent="457200"/>
            <a:r>
              <a:rPr lang="zh-CN" altLang="en-US" sz="2400" dirty="0"/>
              <a:t>①信息不完全：基于动量效应，投资者可以观察股票过去的价格信息，通过买入过去收益率高的股票、卖出过去收益率低的股票获利。这种动量交易策略属于技术分析，在弱式有效市场无效。</a:t>
            </a:r>
            <a:r>
              <a:rPr lang="en-US" altLang="zh-CN" sz="2400" dirty="0"/>
              <a:t>HS</a:t>
            </a:r>
            <a:r>
              <a:rPr lang="zh-CN" altLang="en-US" sz="2400" dirty="0"/>
              <a:t>模型认为投资者具有异质性（掌握信息不同），信息在投资者间不断扩散，信息扩散程度越大，动量效应消失越快。</a:t>
            </a:r>
          </a:p>
          <a:p>
            <a:pPr indent="457200"/>
            <a:r>
              <a:rPr lang="zh-CN" altLang="en-US" sz="2400" dirty="0"/>
              <a:t>②非理性投资者：在行为金融学理论中，</a:t>
            </a:r>
            <a:r>
              <a:rPr lang="en-US" altLang="zh-CN" sz="2400" dirty="0"/>
              <a:t>BSV</a:t>
            </a:r>
            <a:r>
              <a:rPr lang="zh-CN" altLang="en-US" sz="2400" dirty="0"/>
              <a:t>模型认为保守性偏差导致投资者对新信息的反应不足，使得股价在短期表现出惯性，投资者会采取动量交易策略；</a:t>
            </a:r>
            <a:r>
              <a:rPr lang="en-US" altLang="zh-CN" sz="2400" dirty="0"/>
              <a:t>DHS</a:t>
            </a:r>
            <a:r>
              <a:rPr lang="zh-CN" altLang="en-US" sz="2400" dirty="0"/>
              <a:t>模型认为投资者的过度自信和自归因偏差会导致“追涨杀跌”。</a:t>
            </a:r>
          </a:p>
          <a:p>
            <a:pPr indent="457200"/>
            <a:r>
              <a:rPr lang="zh-CN" altLang="en-US" sz="2400" dirty="0"/>
              <a:t>③不同投资者的理性偏差具有相关性：市场中存在“羊群效应”，当个别投资者利用价格偏差获利时，会引起大量投资者效仿，导致整体的“动量效应”。</a:t>
            </a:r>
          </a:p>
          <a:p>
            <a:pPr indent="457200"/>
            <a:r>
              <a:rPr lang="zh-CN" altLang="en-US" sz="2400" dirty="0"/>
              <a:t>④套利有限：在有效市场中，当股票价格存在高估或低估时，套利者会迅速反向操作以消除套利空间，使价格回归理性。而现实中，由于市场上并不一定能提供完全的套利替代品、套利者可能追随噪声交易者使价格进一步偏离、套利时间有限、以业绩评价的套利等影响，套利是有限的，投资者可以通过动量交易策略获取超额收益。</a:t>
            </a:r>
          </a:p>
        </p:txBody>
      </p:sp>
    </p:spTree>
    <p:extLst>
      <p:ext uri="{BB962C8B-B14F-4D97-AF65-F5344CB8AC3E}">
        <p14:creationId xmlns:p14="http://schemas.microsoft.com/office/powerpoint/2010/main" val="3706507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6" name="文本框 5">
            <a:extLst>
              <a:ext uri="{FF2B5EF4-FFF2-40B4-BE49-F238E27FC236}">
                <a16:creationId xmlns:a16="http://schemas.microsoft.com/office/drawing/2014/main" id="{954841F5-2223-A347-9A49-39AFCE412B35}"/>
              </a:ext>
            </a:extLst>
          </p:cNvPr>
          <p:cNvSpPr txBox="1"/>
          <p:nvPr/>
        </p:nvSpPr>
        <p:spPr>
          <a:xfrm>
            <a:off x="452718" y="1797784"/>
            <a:ext cx="11286565" cy="3262432"/>
          </a:xfrm>
          <a:prstGeom prst="rect">
            <a:avLst/>
          </a:prstGeom>
          <a:noFill/>
        </p:spPr>
        <p:txBody>
          <a:bodyPr wrap="square">
            <a:spAutoFit/>
          </a:bodyPr>
          <a:lstStyle/>
          <a:p>
            <a:pPr algn="l"/>
            <a:r>
              <a:rPr lang="en-US" altLang="zh-CN" sz="2400" dirty="0"/>
              <a:t>B.</a:t>
            </a:r>
            <a:r>
              <a:rPr lang="zh-CN" altLang="en-US" sz="2400" dirty="0"/>
              <a:t>有税的</a:t>
            </a:r>
            <a:r>
              <a:rPr lang="en-US" altLang="zh-CN" sz="2400" dirty="0"/>
              <a:t>MM</a:t>
            </a:r>
            <a:r>
              <a:rPr lang="zh-CN" altLang="en-US" sz="2400" dirty="0"/>
              <a:t>定理</a:t>
            </a:r>
            <a:r>
              <a:rPr lang="en-US" altLang="zh-CN" sz="2400" dirty="0"/>
              <a:t>:</a:t>
            </a:r>
            <a:r>
              <a:rPr lang="zh-CN" altLang="en-US" sz="2400" dirty="0"/>
              <a:t>相比于无税的</a:t>
            </a:r>
            <a:r>
              <a:rPr lang="en-US" altLang="zh-CN" sz="2400" dirty="0"/>
              <a:t>MM</a:t>
            </a:r>
            <a:r>
              <a:rPr lang="zh-CN" altLang="en-US" sz="2400" dirty="0"/>
              <a:t>定理更贴近于现实社会，考虑到了税收问题。有税</a:t>
            </a:r>
            <a:r>
              <a:rPr lang="en-US" altLang="zh-CN" sz="2400" dirty="0"/>
              <a:t>MM</a:t>
            </a:r>
            <a:r>
              <a:rPr lang="zh-CN" altLang="en-US" sz="2400" dirty="0"/>
              <a:t>定理认为当存在公司所得税的时候，由于利息可以提供节税收益，所以企业可以通过增加负债来增加企业价值的最大化。</a:t>
            </a:r>
            <a:endParaRPr lang="en-US" altLang="zh-CN" sz="2400" dirty="0"/>
          </a:p>
          <a:p>
            <a:pPr algn="l"/>
            <a:endParaRPr lang="en-US" altLang="zh-CN" sz="1400" dirty="0"/>
          </a:p>
          <a:p>
            <a:pPr algn="l"/>
            <a:r>
              <a:rPr lang="zh-CN" altLang="en-US" sz="2400" dirty="0"/>
              <a:t>②现实中公司负债水平并不符合</a:t>
            </a:r>
            <a:r>
              <a:rPr lang="en-US" altLang="zh-CN" sz="2400" dirty="0"/>
              <a:t>MM</a:t>
            </a:r>
            <a:r>
              <a:rPr lang="zh-CN" altLang="en-US" sz="2400" dirty="0"/>
              <a:t>定理原因</a:t>
            </a:r>
            <a:r>
              <a:rPr lang="en-US" altLang="zh-CN" sz="2400" dirty="0"/>
              <a:t>:</a:t>
            </a:r>
          </a:p>
          <a:p>
            <a:pPr indent="457200" algn="l"/>
            <a:r>
              <a:rPr lang="zh-CN" altLang="en-US" sz="2400" dirty="0"/>
              <a:t>从</a:t>
            </a:r>
            <a:r>
              <a:rPr lang="en-US" altLang="zh-CN" sz="2400" dirty="0"/>
              <a:t>MM</a:t>
            </a:r>
            <a:r>
              <a:rPr lang="zh-CN" altLang="en-US" sz="2400" dirty="0"/>
              <a:t>定理的前提假设可以看出，虽然有税</a:t>
            </a:r>
            <a:r>
              <a:rPr lang="en-US" altLang="zh-CN" sz="2400" dirty="0"/>
              <a:t>MM</a:t>
            </a:r>
            <a:r>
              <a:rPr lang="zh-CN" altLang="en-US" sz="2400" dirty="0"/>
              <a:t>定理考虑了税收，但是却忽略了一个重要因素，即公司的破产成本。随着公司负债的增加，公司的财务风险也在逐渐增加，所以企业不可能无条件、无限制地发行无风险的负债。事实上，随着财务杠杆的增大，企业债务的违约风险就会加大，从而</a:t>
            </a:r>
            <a:r>
              <a:rPr lang="en-US" altLang="zh-CN" sz="2400" dirty="0"/>
              <a:t>MM</a:t>
            </a:r>
            <a:r>
              <a:rPr lang="zh-CN" altLang="en-US" sz="2400" dirty="0"/>
              <a:t>定理的结论也就不能成立。</a:t>
            </a:r>
            <a:endParaRPr lang="en-US" altLang="zh-CN" sz="2400" dirty="0"/>
          </a:p>
        </p:txBody>
      </p:sp>
    </p:spTree>
    <p:extLst>
      <p:ext uri="{BB962C8B-B14F-4D97-AF65-F5344CB8AC3E}">
        <p14:creationId xmlns:p14="http://schemas.microsoft.com/office/powerpoint/2010/main" val="8619094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D7240F57-586A-30D6-AE7E-1D88267AD495}"/>
              </a:ext>
            </a:extLst>
          </p:cNvPr>
          <p:cNvSpPr txBox="1"/>
          <p:nvPr/>
        </p:nvSpPr>
        <p:spPr>
          <a:xfrm>
            <a:off x="569259" y="1047861"/>
            <a:ext cx="11304494" cy="4739759"/>
          </a:xfrm>
          <a:prstGeom prst="rect">
            <a:avLst/>
          </a:prstGeom>
          <a:noFill/>
        </p:spPr>
        <p:txBody>
          <a:bodyPr wrap="square">
            <a:spAutoFit/>
          </a:bodyPr>
          <a:lstStyle/>
          <a:p>
            <a:pPr indent="457200" algn="l"/>
            <a:endParaRPr lang="en-US" altLang="zh-CN" sz="1400" dirty="0"/>
          </a:p>
          <a:p>
            <a:pPr algn="l"/>
            <a:r>
              <a:rPr lang="zh-CN" altLang="en-US" sz="2400" dirty="0"/>
              <a:t>（</a:t>
            </a:r>
            <a:r>
              <a:rPr lang="en-US" altLang="zh-CN" sz="2400" dirty="0"/>
              <a:t>2</a:t>
            </a:r>
            <a:r>
              <a:rPr lang="zh-CN" altLang="en-US" sz="2400" dirty="0"/>
              <a:t>）后续的关于公司最优资本结构的理论拓展有</a:t>
            </a:r>
            <a:r>
              <a:rPr lang="en-US" altLang="zh-CN" sz="2400" dirty="0"/>
              <a:t>:</a:t>
            </a:r>
          </a:p>
          <a:p>
            <a:pPr algn="l"/>
            <a:r>
              <a:rPr lang="zh-CN" altLang="en-US" sz="2400" dirty="0"/>
              <a:t>①权衡理论：负债可以给企业带来减税效应，使企业价值增大；但是，随着负债减税收益的增加，财务困境成本以及债务的代理成本的现值也会增加。只有在负债税盾收益及债务的代理收益和负债产生的财务困境成本及代理成本之间保持平衡时，才能够确定公司的最佳资本结构。权衡理论可以用来解释不同行业之间资本结构的差异问题。例如对于固定资产较多的企业可以维持高的杠杆比率。</a:t>
            </a:r>
            <a:endParaRPr lang="en-US" altLang="zh-CN" sz="2400" dirty="0"/>
          </a:p>
          <a:p>
            <a:pPr algn="l"/>
            <a:r>
              <a:rPr lang="zh-CN" altLang="en-US" sz="2400" dirty="0"/>
              <a:t>②优序融资理论</a:t>
            </a:r>
            <a:r>
              <a:rPr lang="en-US" altLang="zh-CN" sz="2400" dirty="0"/>
              <a:t>:</a:t>
            </a:r>
            <a:r>
              <a:rPr lang="zh-CN" altLang="en-US" sz="2400" dirty="0"/>
              <a:t>公司更愿意内部融资。如果需要外部融资，公司首先发行最安全的证券，即债券，然后可能是可转换债券等混合证券，最后才是股票。优序融资理论可以解释同行业中营利性高的企业财务杠杆反而很低，因为这些企业会有大量的留存收益，可以通过内部融资支持自身的发展。</a:t>
            </a:r>
            <a:endParaRPr lang="en-US" altLang="zh-CN" sz="2400" dirty="0"/>
          </a:p>
          <a:p>
            <a:pPr algn="l"/>
            <a:r>
              <a:rPr lang="zh-CN" altLang="en-US" sz="2400" dirty="0"/>
              <a:t>③自由现金流假说</a:t>
            </a:r>
            <a:r>
              <a:rPr lang="en-US" altLang="zh-CN" sz="2400" dirty="0"/>
              <a:t>:</a:t>
            </a:r>
            <a:r>
              <a:rPr lang="zh-CN" altLang="en-US" sz="2400" dirty="0"/>
              <a:t>自由现金流量假说认为，在有能力产生大量现金流量的公司中发现的浪费行为，与仅能产生少量现金流量的公司相比会更严重。</a:t>
            </a:r>
          </a:p>
        </p:txBody>
      </p:sp>
    </p:spTree>
    <p:extLst>
      <p:ext uri="{BB962C8B-B14F-4D97-AF65-F5344CB8AC3E}">
        <p14:creationId xmlns:p14="http://schemas.microsoft.com/office/powerpoint/2010/main" val="4762500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4" name="图片 3">
            <a:extLst>
              <a:ext uri="{FF2B5EF4-FFF2-40B4-BE49-F238E27FC236}">
                <a16:creationId xmlns:a16="http://schemas.microsoft.com/office/drawing/2014/main" id="{EFB0415A-6236-1701-1987-B22C1C5296B4}"/>
              </a:ext>
            </a:extLst>
          </p:cNvPr>
          <p:cNvPicPr>
            <a:picLocks noChangeAspect="1"/>
          </p:cNvPicPr>
          <p:nvPr/>
        </p:nvPicPr>
        <p:blipFill>
          <a:blip r:embed="rId4"/>
          <a:stretch>
            <a:fillRect/>
          </a:stretch>
        </p:blipFill>
        <p:spPr>
          <a:xfrm>
            <a:off x="2420192" y="1143723"/>
            <a:ext cx="7351616" cy="5000859"/>
          </a:xfrm>
          <a:prstGeom prst="rect">
            <a:avLst/>
          </a:prstGeom>
        </p:spPr>
      </p:pic>
    </p:spTree>
    <p:extLst>
      <p:ext uri="{BB962C8B-B14F-4D97-AF65-F5344CB8AC3E}">
        <p14:creationId xmlns:p14="http://schemas.microsoft.com/office/powerpoint/2010/main" val="2736889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4"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C714C0D-2C29-46A2-A557-81E496738A85}"/>
              </a:ext>
            </a:extLst>
          </p:cNvPr>
          <p:cNvSpPr txBox="1"/>
          <p:nvPr>
            <p:custDataLst>
              <p:tags r:id="rId1"/>
            </p:custDataLst>
          </p:nvPr>
        </p:nvSpPr>
        <p:spPr>
          <a:xfrm>
            <a:off x="5319868" y="2492701"/>
            <a:ext cx="2380129" cy="1200329"/>
          </a:xfrm>
          <a:prstGeom prst="rect">
            <a:avLst/>
          </a:prstGeom>
          <a:noFill/>
        </p:spPr>
        <p:txBody>
          <a:bodyPr vert="horz" wrap="square" rtlCol="0">
            <a:spAutoFit/>
          </a:bodyPr>
          <a:lstStyle>
            <a:defPPr>
              <a:defRPr lang="zh-CN"/>
            </a:defPPr>
            <a:lvl1pPr algn="ctr">
              <a:defRPr sz="8000">
                <a:solidFill>
                  <a:schemeClr val="bg1"/>
                </a:solidFill>
                <a:latin typeface="字魂35号-经典雅黑" panose="02000000000000000000" pitchFamily="2" charset="-122"/>
                <a:ea typeface="字魂35号-经典雅黑" panose="02000000000000000000" pitchFamily="2" charset="-122"/>
              </a:defRPr>
            </a:lvl1pPr>
          </a:lstStyle>
          <a:p>
            <a:r>
              <a:rPr lang="en-US" altLang="zh-CN" sz="7200" dirty="0"/>
              <a:t>End</a:t>
            </a:r>
            <a:r>
              <a:rPr lang="zh-CN" altLang="en-US" sz="7200" dirty="0"/>
              <a:t>！</a:t>
            </a:r>
          </a:p>
        </p:txBody>
      </p:sp>
      <p:sp>
        <p:nvSpPr>
          <p:cNvPr id="3" name="PA_文本框 27"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632E8646-0086-47C9-986A-3F1B42B84C35}"/>
              </a:ext>
            </a:extLst>
          </p:cNvPr>
          <p:cNvSpPr txBox="1"/>
          <p:nvPr>
            <p:custDataLst>
              <p:tags r:id="rId2"/>
            </p:custDataLst>
          </p:nvPr>
        </p:nvSpPr>
        <p:spPr>
          <a:xfrm>
            <a:off x="4657689" y="4365299"/>
            <a:ext cx="3042308" cy="369332"/>
          </a:xfrm>
          <a:prstGeom prst="rect">
            <a:avLst/>
          </a:prstGeom>
          <a:noFill/>
        </p:spPr>
        <p:txBody>
          <a:bodyPr vert="horz" wrap="square" rtlCol="0">
            <a:spAutoFit/>
          </a:bodyPr>
          <a:lstStyle/>
          <a:p>
            <a:pPr algn="dist"/>
            <a:r>
              <a:rPr lang="zh-CN" altLang="en-US" dirty="0">
                <a:solidFill>
                  <a:schemeClr val="bg1"/>
                </a:solidFill>
                <a:latin typeface="字魂35号-经典雅黑" panose="02000000000000000000" pitchFamily="2" charset="-122"/>
                <a:ea typeface="字魂35号-经典雅黑" panose="02000000000000000000" pitchFamily="2" charset="-122"/>
              </a:rPr>
              <a:t>上海财经大学</a:t>
            </a:r>
          </a:p>
        </p:txBody>
      </p:sp>
      <p:sp>
        <p:nvSpPr>
          <p:cNvPr id="6" name="PA_任意多边形 30"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B55E0BB2-BD44-4997-B24B-E03827B90675}"/>
              </a:ext>
            </a:extLst>
          </p:cNvPr>
          <p:cNvSpPr/>
          <p:nvPr>
            <p:custDataLst>
              <p:tags r:id="rId3"/>
            </p:custDataLst>
          </p:nvPr>
        </p:nvSpPr>
        <p:spPr>
          <a:xfrm>
            <a:off x="3437866" y="4553620"/>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
        <p:nvSpPr>
          <p:cNvPr id="7" name="PA_任意多边形 31"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298F288F-D806-40A0-9306-CE46194E4514}"/>
              </a:ext>
            </a:extLst>
          </p:cNvPr>
          <p:cNvSpPr/>
          <p:nvPr>
            <p:custDataLst>
              <p:tags r:id="rId4"/>
            </p:custDataLst>
          </p:nvPr>
        </p:nvSpPr>
        <p:spPr>
          <a:xfrm>
            <a:off x="7745694" y="4553620"/>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Tree>
    <p:extLst>
      <p:ext uri="{BB962C8B-B14F-4D97-AF65-F5344CB8AC3E}">
        <p14:creationId xmlns:p14="http://schemas.microsoft.com/office/powerpoint/2010/main" val="1953560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6" name="文本框 5">
            <a:extLst>
              <a:ext uri="{FF2B5EF4-FFF2-40B4-BE49-F238E27FC236}">
                <a16:creationId xmlns:a16="http://schemas.microsoft.com/office/drawing/2014/main" id="{D666BAAF-F133-CD54-0040-7BA97FEFBCE6}"/>
              </a:ext>
            </a:extLst>
          </p:cNvPr>
          <p:cNvSpPr txBox="1"/>
          <p:nvPr/>
        </p:nvSpPr>
        <p:spPr>
          <a:xfrm>
            <a:off x="439270" y="1091585"/>
            <a:ext cx="11313459" cy="2308324"/>
          </a:xfrm>
          <a:prstGeom prst="rect">
            <a:avLst/>
          </a:prstGeom>
          <a:noFill/>
        </p:spPr>
        <p:txBody>
          <a:bodyPr wrap="square">
            <a:spAutoFit/>
          </a:bodyPr>
          <a:lstStyle/>
          <a:p>
            <a:pPr indent="457200"/>
            <a:r>
              <a:rPr lang="en-US" altLang="zh-CN" sz="2400" dirty="0"/>
              <a:t>(3)</a:t>
            </a:r>
            <a:r>
              <a:rPr lang="zh-CN" altLang="en-US" sz="2400" dirty="0"/>
              <a:t>根据法玛和弗兰奇的解释，动量效应并不能证明市场无效，动量策略的超额收益可能与风险度量有关：</a:t>
            </a:r>
            <a:r>
              <a:rPr lang="en-US" altLang="zh-CN" sz="2400" dirty="0"/>
              <a:t>CAPM</a:t>
            </a:r>
            <a:r>
              <a:rPr lang="zh-CN" altLang="en-US" sz="2400" dirty="0"/>
              <a:t>模型中的</a:t>
            </a:r>
            <a:r>
              <a:rPr lang="en-US" altLang="zh-CN" sz="2400" dirty="0"/>
              <a:t>β</a:t>
            </a:r>
            <a:r>
              <a:rPr lang="zh-CN" altLang="en-US" sz="2400" dirty="0"/>
              <a:t>值不能作为衡量系统性风险的唯一指标，当在因子模型中加入新风险因子时，超额收益或许会消失。</a:t>
            </a:r>
          </a:p>
          <a:p>
            <a:pPr indent="457200"/>
            <a:r>
              <a:rPr lang="zh-CN" altLang="en-US" sz="2400" dirty="0"/>
              <a:t>中国股市中，大盘、高价和低换手率的股票具有显著的动量效应，这与市场和投资者不够成熟有关。随着资本市场不断深化、资本项目进一步对外开放、投资者更加重视价值投资，我国股市将会更加趋近于有效市场。</a:t>
            </a:r>
          </a:p>
        </p:txBody>
      </p:sp>
      <p:sp>
        <p:nvSpPr>
          <p:cNvPr id="4" name="文本框 3">
            <a:extLst>
              <a:ext uri="{FF2B5EF4-FFF2-40B4-BE49-F238E27FC236}">
                <a16:creationId xmlns:a16="http://schemas.microsoft.com/office/drawing/2014/main" id="{E7EB1B6C-F6E4-256F-0CFC-2E2E436A279C}"/>
              </a:ext>
            </a:extLst>
          </p:cNvPr>
          <p:cNvSpPr txBox="1"/>
          <p:nvPr/>
        </p:nvSpPr>
        <p:spPr>
          <a:xfrm>
            <a:off x="3810001" y="6185647"/>
            <a:ext cx="8382000" cy="461665"/>
          </a:xfrm>
          <a:prstGeom prst="rect">
            <a:avLst/>
          </a:prstGeom>
          <a:noFill/>
        </p:spPr>
        <p:txBody>
          <a:bodyPr wrap="square" rtlCol="0">
            <a:spAutoFit/>
          </a:bodyPr>
          <a:lstStyle/>
          <a:p>
            <a:pPr algn="l"/>
            <a:r>
              <a:rPr lang="zh-CN" altLang="en-US" sz="2400" dirty="0">
                <a:solidFill>
                  <a:srgbClr val="FF0000"/>
                </a:solidFill>
              </a:rPr>
              <a:t>由于此题只有</a:t>
            </a:r>
            <a:r>
              <a:rPr lang="en-US" altLang="zh-CN" sz="2400" dirty="0">
                <a:solidFill>
                  <a:srgbClr val="FF0000"/>
                </a:solidFill>
              </a:rPr>
              <a:t>5</a:t>
            </a:r>
            <a:r>
              <a:rPr lang="zh-CN" altLang="en-US" sz="2400" dirty="0">
                <a:solidFill>
                  <a:srgbClr val="FF0000"/>
                </a:solidFill>
              </a:rPr>
              <a:t>分，实际考试的时候根据此答案删减作答即可！</a:t>
            </a:r>
          </a:p>
        </p:txBody>
      </p:sp>
    </p:spTree>
    <p:extLst>
      <p:ext uri="{BB962C8B-B14F-4D97-AF65-F5344CB8AC3E}">
        <p14:creationId xmlns:p14="http://schemas.microsoft.com/office/powerpoint/2010/main" val="2452341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EAD31916-D135-0653-C55C-10D8F3D31869}"/>
              </a:ext>
            </a:extLst>
          </p:cNvPr>
          <p:cNvSpPr txBox="1"/>
          <p:nvPr/>
        </p:nvSpPr>
        <p:spPr>
          <a:xfrm>
            <a:off x="564776" y="1612758"/>
            <a:ext cx="9717741" cy="1600438"/>
          </a:xfrm>
          <a:prstGeom prst="rect">
            <a:avLst/>
          </a:prstGeom>
          <a:noFill/>
        </p:spPr>
        <p:txBody>
          <a:bodyPr wrap="square">
            <a:spAutoFit/>
          </a:bodyPr>
          <a:lstStyle/>
          <a:p>
            <a:r>
              <a:rPr lang="zh-CN" altLang="en-US" sz="2800" dirty="0"/>
              <a:t>例题：上财</a:t>
            </a:r>
            <a:r>
              <a:rPr lang="en-US" altLang="zh-CN" sz="2800" dirty="0"/>
              <a:t>2017</a:t>
            </a:r>
            <a:r>
              <a:rPr lang="zh-CN" altLang="en-US" sz="2800" dirty="0"/>
              <a:t>年真题</a:t>
            </a:r>
            <a:endParaRPr lang="en-US" altLang="zh-CN" sz="2800" dirty="0"/>
          </a:p>
          <a:p>
            <a:endParaRPr lang="en-US" altLang="zh-CN" sz="1400" dirty="0"/>
          </a:p>
          <a:p>
            <a:r>
              <a:rPr lang="zh-CN" altLang="en-US" sz="2800" dirty="0"/>
              <a:t>根据优序融资理论，公司的次优选择为？</a:t>
            </a:r>
            <a:endParaRPr lang="en-US" altLang="zh-CN" sz="2800" dirty="0"/>
          </a:p>
          <a:p>
            <a:r>
              <a:rPr lang="en-US" altLang="zh-CN" sz="2800" dirty="0"/>
              <a:t>A.</a:t>
            </a:r>
            <a:r>
              <a:rPr lang="zh-CN" altLang="en-US" sz="2800" dirty="0"/>
              <a:t>现金</a:t>
            </a:r>
            <a:r>
              <a:rPr lang="en-US" altLang="zh-CN" sz="2800" dirty="0"/>
              <a:t>      B.</a:t>
            </a:r>
            <a:r>
              <a:rPr lang="zh-CN" altLang="en-US" sz="2800" dirty="0"/>
              <a:t>无风险借款</a:t>
            </a:r>
            <a:r>
              <a:rPr lang="en-US" altLang="zh-CN" sz="2800" dirty="0"/>
              <a:t>      C.</a:t>
            </a:r>
            <a:r>
              <a:rPr lang="zh-CN" altLang="en-US" sz="2800" dirty="0"/>
              <a:t>风险借款</a:t>
            </a:r>
            <a:r>
              <a:rPr lang="en-US" altLang="zh-CN" sz="2800" dirty="0"/>
              <a:t>      D.</a:t>
            </a:r>
            <a:r>
              <a:rPr lang="zh-CN" altLang="en-US" sz="2800" dirty="0"/>
              <a:t>股票</a:t>
            </a:r>
          </a:p>
        </p:txBody>
      </p:sp>
      <p:sp>
        <p:nvSpPr>
          <p:cNvPr id="6" name="文本框 5">
            <a:extLst>
              <a:ext uri="{FF2B5EF4-FFF2-40B4-BE49-F238E27FC236}">
                <a16:creationId xmlns:a16="http://schemas.microsoft.com/office/drawing/2014/main" id="{EFE6F052-CCE1-ADB4-3860-BCA556A467B1}"/>
              </a:ext>
            </a:extLst>
          </p:cNvPr>
          <p:cNvSpPr txBox="1"/>
          <p:nvPr/>
        </p:nvSpPr>
        <p:spPr>
          <a:xfrm>
            <a:off x="564776" y="4043082"/>
            <a:ext cx="4334841" cy="523220"/>
          </a:xfrm>
          <a:prstGeom prst="rect">
            <a:avLst/>
          </a:prstGeom>
          <a:noFill/>
        </p:spPr>
        <p:txBody>
          <a:bodyPr wrap="none" rtlCol="0">
            <a:spAutoFit/>
          </a:bodyPr>
          <a:lstStyle/>
          <a:p>
            <a:pPr algn="l"/>
            <a:r>
              <a:rPr lang="zh-CN" altLang="en-US" sz="2800" dirty="0"/>
              <a:t>答案：</a:t>
            </a:r>
            <a:r>
              <a:rPr lang="en-US" altLang="zh-CN" sz="2800" dirty="0">
                <a:solidFill>
                  <a:srgbClr val="FF0000"/>
                </a:solidFill>
              </a:rPr>
              <a:t>B</a:t>
            </a:r>
            <a:r>
              <a:rPr lang="zh-CN" altLang="en-US" sz="2800" dirty="0"/>
              <a:t>，优序融资理论。</a:t>
            </a:r>
          </a:p>
        </p:txBody>
      </p:sp>
    </p:spTree>
    <p:extLst>
      <p:ext uri="{BB962C8B-B14F-4D97-AF65-F5344CB8AC3E}">
        <p14:creationId xmlns:p14="http://schemas.microsoft.com/office/powerpoint/2010/main" val="74879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CA0D5B6D-72C2-6591-8FC6-A199008007FB}"/>
              </a:ext>
            </a:extLst>
          </p:cNvPr>
          <p:cNvSpPr txBox="1"/>
          <p:nvPr/>
        </p:nvSpPr>
        <p:spPr>
          <a:xfrm>
            <a:off x="289112" y="1047861"/>
            <a:ext cx="11613777" cy="5047536"/>
          </a:xfrm>
          <a:prstGeom prst="rect">
            <a:avLst/>
          </a:prstGeom>
          <a:noFill/>
        </p:spPr>
        <p:txBody>
          <a:bodyPr wrap="square">
            <a:spAutoFit/>
          </a:bodyPr>
          <a:lstStyle/>
          <a:p>
            <a:r>
              <a:rPr lang="zh-CN" altLang="en-US" sz="2800" dirty="0"/>
              <a:t>例题：上财</a:t>
            </a:r>
            <a:r>
              <a:rPr lang="en-US" altLang="zh-CN" sz="2800" dirty="0"/>
              <a:t>2015</a:t>
            </a:r>
            <a:r>
              <a:rPr lang="zh-CN" altLang="en-US" sz="2800" dirty="0"/>
              <a:t>年真题改编</a:t>
            </a:r>
            <a:endParaRPr lang="en-US" altLang="zh-CN" sz="2800" dirty="0"/>
          </a:p>
          <a:p>
            <a:endParaRPr lang="en-US" altLang="zh-CN" sz="1400" dirty="0"/>
          </a:p>
          <a:p>
            <a:r>
              <a:rPr lang="en-US" altLang="zh-CN" sz="2800" dirty="0"/>
              <a:t>P</a:t>
            </a:r>
            <a:r>
              <a:rPr lang="zh-CN" altLang="en-US" sz="2800" dirty="0"/>
              <a:t>公司正考虑一个项目，此项目可以使公司在第一年年末税后节省</a:t>
            </a:r>
            <a:r>
              <a:rPr lang="en-US" altLang="zh-CN" sz="2800" dirty="0"/>
              <a:t>500</a:t>
            </a:r>
            <a:r>
              <a:rPr lang="zh-CN" altLang="en-US" sz="2800" dirty="0"/>
              <a:t>万元，之后每年年末节省的现金以</a:t>
            </a:r>
            <a:r>
              <a:rPr lang="en-US" altLang="zh-CN" sz="2800" dirty="0"/>
              <a:t>5%</a:t>
            </a:r>
            <a:r>
              <a:rPr lang="zh-CN" altLang="en-US" sz="2800" dirty="0"/>
              <a:t>的速度永续增长。这一项目由</a:t>
            </a:r>
            <a:r>
              <a:rPr lang="en-US" altLang="zh-CN" sz="2800" dirty="0"/>
              <a:t>P</a:t>
            </a:r>
            <a:r>
              <a:rPr lang="zh-CN" altLang="en-US" sz="2800" dirty="0"/>
              <a:t>公司聘请的一家咨询公司提议，咨询公司同时指出此项目的期初投入成本为</a:t>
            </a:r>
            <a:r>
              <a:rPr lang="en-US" altLang="zh-CN" sz="2800" dirty="0"/>
              <a:t>4900</a:t>
            </a:r>
            <a:r>
              <a:rPr lang="zh-CN" altLang="en-US" sz="2800" dirty="0"/>
              <a:t>万元。咨询公司为评估此项目收取</a:t>
            </a:r>
            <a:r>
              <a:rPr lang="en-US" altLang="zh-CN" sz="2800" dirty="0"/>
              <a:t>200</a:t>
            </a:r>
            <a:r>
              <a:rPr lang="zh-CN" altLang="en-US" sz="2800" dirty="0"/>
              <a:t>万咨询费。公司的目标“债务</a:t>
            </a:r>
            <a:r>
              <a:rPr lang="en-US" altLang="zh-CN" sz="2800" dirty="0"/>
              <a:t>/</a:t>
            </a:r>
            <a:r>
              <a:rPr lang="zh-CN" altLang="en-US" sz="2800" dirty="0"/>
              <a:t>股权”比率为</a:t>
            </a:r>
            <a:r>
              <a:rPr lang="en-US" altLang="zh-CN" sz="2800" dirty="0"/>
              <a:t>0.5</a:t>
            </a:r>
            <a:r>
              <a:rPr lang="zh-CN" altLang="en-US" sz="2800" dirty="0"/>
              <a:t>，股权贝塔值为</a:t>
            </a:r>
            <a:r>
              <a:rPr lang="en-US" altLang="zh-CN" sz="2800" dirty="0"/>
              <a:t>1.2</a:t>
            </a:r>
            <a:r>
              <a:rPr lang="zh-CN" altLang="en-US" sz="2800" dirty="0"/>
              <a:t>。市场组合的预期收益率为</a:t>
            </a:r>
            <a:r>
              <a:rPr lang="en-US" altLang="zh-CN" sz="2800" dirty="0"/>
              <a:t>14%</a:t>
            </a:r>
            <a:r>
              <a:rPr lang="zh-CN" altLang="en-US" sz="2800" dirty="0"/>
              <a:t>， 无风险资产的收益率为</a:t>
            </a:r>
            <a:r>
              <a:rPr lang="en-US" altLang="zh-CN" sz="2800" dirty="0"/>
              <a:t>4%</a:t>
            </a:r>
            <a:r>
              <a:rPr lang="zh-CN" altLang="en-US" sz="2800" dirty="0"/>
              <a:t>，</a:t>
            </a:r>
            <a:r>
              <a:rPr lang="en-US" altLang="zh-CN" sz="2800" dirty="0"/>
              <a:t>P</a:t>
            </a:r>
            <a:r>
              <a:rPr lang="zh-CN" altLang="en-US" sz="2800" dirty="0"/>
              <a:t>公司的税后债务资本成本为</a:t>
            </a:r>
            <a:r>
              <a:rPr lang="en-US" altLang="zh-CN" sz="2800" dirty="0"/>
              <a:t>7%</a:t>
            </a:r>
            <a:r>
              <a:rPr lang="zh-CN" altLang="en-US" sz="2800" dirty="0"/>
              <a:t>。根据咨询公司特别风险提示，此项目的风险高于公司主营业务，因此公司管理层认为用于此项目的折现率应比通常使用的折现率高</a:t>
            </a:r>
            <a:r>
              <a:rPr lang="en-US" altLang="zh-CN" sz="2800" dirty="0"/>
              <a:t>2%</a:t>
            </a:r>
            <a:r>
              <a:rPr lang="zh-CN" altLang="en-US" sz="2800" dirty="0"/>
              <a:t>以体现额外风险。</a:t>
            </a:r>
            <a:endParaRPr lang="en-US" altLang="zh-CN" sz="2800" dirty="0"/>
          </a:p>
          <a:p>
            <a:r>
              <a:rPr lang="zh-CN" altLang="en-US" sz="2800" dirty="0"/>
              <a:t>（</a:t>
            </a:r>
            <a:r>
              <a:rPr lang="en-US" altLang="zh-CN" sz="2800" dirty="0"/>
              <a:t>1</a:t>
            </a:r>
            <a:r>
              <a:rPr lang="zh-CN" altLang="en-US" sz="2800" dirty="0"/>
              <a:t>）</a:t>
            </a:r>
            <a:r>
              <a:rPr lang="en-US" altLang="zh-CN" sz="2800" dirty="0"/>
              <a:t>P</a:t>
            </a:r>
            <a:r>
              <a:rPr lang="zh-CN" altLang="en-US" sz="2800" dirty="0"/>
              <a:t>公司的加权平均资本成本是多少？</a:t>
            </a:r>
            <a:endParaRPr lang="en-US" altLang="zh-CN" sz="2800" dirty="0"/>
          </a:p>
          <a:p>
            <a:r>
              <a:rPr lang="zh-CN" altLang="en-US" sz="2800" dirty="0"/>
              <a:t>（</a:t>
            </a:r>
            <a:r>
              <a:rPr lang="en-US" altLang="zh-CN" sz="2800" dirty="0"/>
              <a:t>2</a:t>
            </a:r>
            <a:r>
              <a:rPr lang="zh-CN" altLang="en-US" sz="2800" dirty="0"/>
              <a:t>）新项目的净现值多少？</a:t>
            </a:r>
            <a:r>
              <a:rPr lang="en-US" altLang="zh-CN" sz="2800" dirty="0"/>
              <a:t>P</a:t>
            </a:r>
            <a:r>
              <a:rPr lang="zh-CN" altLang="en-US" sz="2800" dirty="0"/>
              <a:t>公司应该上马此项目吗？</a:t>
            </a:r>
          </a:p>
        </p:txBody>
      </p:sp>
    </p:spTree>
    <p:extLst>
      <p:ext uri="{BB962C8B-B14F-4D97-AF65-F5344CB8AC3E}">
        <p14:creationId xmlns:p14="http://schemas.microsoft.com/office/powerpoint/2010/main" val="183358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6406912-C62C-0FCB-03CE-ACE9A0380148}"/>
                  </a:ext>
                </a:extLst>
              </p:cNvPr>
              <p:cNvSpPr txBox="1"/>
              <p:nvPr/>
            </p:nvSpPr>
            <p:spPr>
              <a:xfrm>
                <a:off x="209552" y="1549768"/>
                <a:ext cx="11772895" cy="3758465"/>
              </a:xfrm>
              <a:prstGeom prst="rect">
                <a:avLst/>
              </a:prstGeom>
              <a:noFill/>
            </p:spPr>
            <p:txBody>
              <a:bodyPr wrap="square" rtlCol="0">
                <a:spAutoFit/>
              </a:bodyPr>
              <a:lstStyle/>
              <a:p>
                <a:pPr algn="l"/>
                <a:r>
                  <a:rPr lang="zh-CN" altLang="en-US" sz="2800" dirty="0"/>
                  <a:t>答案：</a:t>
                </a:r>
                <a:endParaRPr lang="en-US" altLang="zh-CN" sz="2800" dirty="0"/>
              </a:p>
              <a:p>
                <a:pPr algn="l"/>
                <a:endParaRPr lang="en-US" altLang="zh-CN" sz="1400" dirty="0"/>
              </a:p>
              <a:p>
                <a:pPr algn="l"/>
                <a:r>
                  <a:rPr lang="zh-CN" altLang="en-US" sz="2800" dirty="0"/>
                  <a:t>（</a:t>
                </a:r>
                <a:r>
                  <a:rPr lang="en-US" altLang="zh-CN" sz="2800" dirty="0"/>
                  <a:t>1</a:t>
                </a:r>
                <a:r>
                  <a:rPr lang="zh-CN" altLang="en-US" sz="2800" dirty="0"/>
                  <a:t>）根据</a:t>
                </a:r>
                <a:r>
                  <a:rPr lang="en-US" altLang="zh-CN" sz="2800" dirty="0"/>
                  <a:t>CAPM</a:t>
                </a:r>
                <a:r>
                  <a:rPr lang="zh-CN" altLang="en-US" sz="2800" dirty="0"/>
                  <a:t>：</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𝐸</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𝑓</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𝛽</m:t>
                        </m:r>
                      </m:e>
                      <m:sub>
                        <m:r>
                          <a:rPr lang="en-US" altLang="zh-CN" sz="2800" b="0" i="1" smtClean="0">
                            <a:latin typeface="Cambria Math" panose="02040503050406030204" pitchFamily="18" charset="0"/>
                          </a:rPr>
                          <m:t>𝐸</m:t>
                        </m:r>
                      </m:sub>
                    </m:sSub>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𝑀</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𝑓</m:t>
                            </m:r>
                          </m:sub>
                        </m:sSub>
                      </m:e>
                    </m:d>
                    <m:r>
                      <a:rPr lang="en-US" altLang="zh-CN" sz="2800" b="0" i="1" smtClean="0">
                        <a:latin typeface="Cambria Math" panose="02040503050406030204" pitchFamily="18" charset="0"/>
                      </a:rPr>
                      <m:t>=4%</m:t>
                    </m:r>
                    <m:r>
                      <a:rPr lang="en-US" altLang="zh-CN" sz="2800" b="0" i="0" smtClean="0">
                        <a:latin typeface="Cambria Math" panose="02040503050406030204" pitchFamily="18" charset="0"/>
                      </a:rPr>
                      <m:t>+1.2</m:t>
                    </m:r>
                    <m:d>
                      <m:dPr>
                        <m:ctrlPr>
                          <a:rPr lang="en-US" altLang="zh-CN" sz="2800" b="0" i="1" smtClean="0">
                            <a:latin typeface="Cambria Math" panose="02040503050406030204" pitchFamily="18" charset="0"/>
                          </a:rPr>
                        </m:ctrlPr>
                      </m:dPr>
                      <m:e>
                        <m:r>
                          <a:rPr lang="en-US" altLang="zh-CN" sz="2800" b="0" i="0" smtClean="0">
                            <a:latin typeface="Cambria Math" panose="02040503050406030204" pitchFamily="18" charset="0"/>
                          </a:rPr>
                          <m:t>14%−4%</m:t>
                        </m:r>
                      </m:e>
                    </m:d>
                    <m:r>
                      <a:rPr lang="en-US" altLang="zh-CN" sz="2800" b="0" i="0" smtClean="0">
                        <a:latin typeface="Cambria Math" panose="02040503050406030204" pitchFamily="18" charset="0"/>
                      </a:rPr>
                      <m:t>=16%</m:t>
                    </m:r>
                  </m:oMath>
                </a14:m>
                <a:endParaRPr lang="en-US" altLang="zh-CN" sz="2800" dirty="0"/>
              </a:p>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𝑊𝐴𝐶𝐶</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𝐸</m:t>
                          </m:r>
                        </m:num>
                        <m:den>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den>
                      </m:f>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𝐷</m:t>
                          </m:r>
                        </m:num>
                        <m:den>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den>
                      </m:f>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𝐷</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𝜏</m:t>
                              </m:r>
                            </m:e>
                            <m:sub>
                              <m:r>
                                <a:rPr lang="en-US" altLang="zh-CN" sz="2800" b="0" i="1" smtClean="0">
                                  <a:latin typeface="Cambria Math" panose="02040503050406030204" pitchFamily="18" charset="0"/>
                                </a:rPr>
                                <m:t>𝑐</m:t>
                              </m:r>
                            </m:sub>
                          </m:sSub>
                        </m:e>
                      </m:d>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2</m:t>
                          </m:r>
                        </m:num>
                        <m:den>
                          <m:r>
                            <a:rPr lang="en-US" altLang="zh-CN" sz="2800" b="0" i="1" smtClean="0">
                              <a:latin typeface="Cambria Math" panose="02040503050406030204" pitchFamily="18" charset="0"/>
                            </a:rPr>
                            <m:t>1+2</m:t>
                          </m:r>
                        </m:den>
                      </m:f>
                      <m:r>
                        <a:rPr lang="en-US" altLang="zh-CN" sz="2800" b="0" i="1" smtClean="0">
                          <a:latin typeface="Cambria Math" panose="02040503050406030204" pitchFamily="18" charset="0"/>
                          <a:ea typeface="Cambria Math" panose="02040503050406030204" pitchFamily="18" charset="0"/>
                        </a:rPr>
                        <m:t>×</m:t>
                      </m:r>
                      <m:r>
                        <a:rPr lang="en-US" altLang="zh-CN" sz="2800">
                          <a:latin typeface="Cambria Math" panose="02040503050406030204" pitchFamily="18" charset="0"/>
                        </a:rPr>
                        <m:t>16%</m:t>
                      </m:r>
                      <m:r>
                        <a:rPr lang="en-US" altLang="zh-CN" sz="2800" b="0" i="0" smtClean="0">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i="1">
                              <a:latin typeface="Cambria Math" panose="02040503050406030204" pitchFamily="18" charset="0"/>
                            </a:rPr>
                            <m:t>1+2</m:t>
                          </m:r>
                        </m:den>
                      </m:f>
                      <m:r>
                        <a:rPr lang="en-US" altLang="zh-CN" sz="280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7%=13%</m:t>
                      </m:r>
                    </m:oMath>
                  </m:oMathPara>
                </a14:m>
                <a:endParaRPr lang="en-US" altLang="zh-CN" sz="2800" dirty="0"/>
              </a:p>
              <a:p>
                <a:endParaRPr lang="en-US" altLang="zh-CN" sz="1400" dirty="0"/>
              </a:p>
              <a:p>
                <a:r>
                  <a:rPr lang="zh-CN" altLang="en-US" sz="2800" dirty="0"/>
                  <a:t>（</a:t>
                </a:r>
                <a:r>
                  <a:rPr lang="en-US" altLang="zh-CN" sz="2800" dirty="0"/>
                  <a:t>2</a:t>
                </a:r>
                <a:r>
                  <a:rPr lang="zh-CN" altLang="en-US" sz="2800" dirty="0"/>
                  <a:t>）折现率</a:t>
                </a:r>
                <a14:m>
                  <m:oMath xmlns:m="http://schemas.openxmlformats.org/officeDocument/2006/math">
                    <m:r>
                      <a:rPr lang="en-US" altLang="zh-CN" sz="2800" b="0" i="1" smtClean="0">
                        <a:latin typeface="Cambria Math" panose="02040503050406030204" pitchFamily="18" charset="0"/>
                      </a:rPr>
                      <m:t>𝑟</m:t>
                    </m:r>
                    <m:r>
                      <a:rPr lang="en-US" altLang="zh-CN" sz="2800" b="0" i="1" smtClean="0">
                        <a:latin typeface="Cambria Math" panose="02040503050406030204" pitchFamily="18" charset="0"/>
                      </a:rPr>
                      <m:t>=13%+2%=15%</m:t>
                    </m:r>
                  </m:oMath>
                </a14:m>
                <a:endParaRPr lang="en-US" altLang="zh-CN" sz="2800" dirty="0"/>
              </a:p>
              <a:p>
                <a14:m>
                  <m:oMath xmlns:m="http://schemas.openxmlformats.org/officeDocument/2006/math">
                    <m:r>
                      <a:rPr lang="en-US" altLang="zh-CN" sz="2800" i="1" dirty="0" smtClean="0">
                        <a:latin typeface="Cambria Math" panose="02040503050406030204" pitchFamily="18" charset="0"/>
                      </a:rPr>
                      <m:t>𝑁𝑃</m:t>
                    </m:r>
                    <m:r>
                      <a:rPr lang="en-US" altLang="zh-CN" sz="2800" i="1" dirty="0">
                        <a:latin typeface="Cambria Math" panose="02040503050406030204" pitchFamily="18" charset="0"/>
                      </a:rPr>
                      <m:t>𝑉</m:t>
                    </m:r>
                    <m:r>
                      <a:rPr lang="en-US" altLang="zh-CN" sz="2800" b="0" i="1"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r>
                          <a:rPr lang="en-US" altLang="zh-CN" sz="2800" b="0" i="1" dirty="0" smtClean="0">
                            <a:latin typeface="Cambria Math" panose="02040503050406030204" pitchFamily="18" charset="0"/>
                          </a:rPr>
                          <m:t>500</m:t>
                        </m:r>
                      </m:num>
                      <m:den>
                        <m:r>
                          <a:rPr lang="en-US" altLang="zh-CN" sz="2800" b="0" i="1" dirty="0" smtClean="0">
                            <a:latin typeface="Cambria Math" panose="02040503050406030204" pitchFamily="18" charset="0"/>
                          </a:rPr>
                          <m:t>15%−5%</m:t>
                        </m:r>
                      </m:den>
                    </m:f>
                    <m:r>
                      <a:rPr lang="en-US" altLang="zh-CN" sz="2800" b="0" i="1" dirty="0" smtClean="0">
                        <a:latin typeface="Cambria Math" panose="02040503050406030204" pitchFamily="18" charset="0"/>
                      </a:rPr>
                      <m:t>−4900=100</m:t>
                    </m:r>
                  </m:oMath>
                </a14:m>
                <a:r>
                  <a:rPr lang="zh-CN" altLang="en-US" sz="2800" dirty="0"/>
                  <a:t>万元（</a:t>
                </a:r>
                <a:r>
                  <a:rPr lang="en-US" altLang="zh-CN" sz="2800" dirty="0"/>
                  <a:t>200</a:t>
                </a:r>
                <a:r>
                  <a:rPr lang="zh-CN" altLang="en-US" sz="2800" dirty="0"/>
                  <a:t>万咨询费属于沉默成本，不计入）</a:t>
                </a:r>
                <a:endParaRPr lang="en-US" altLang="zh-CN" sz="2800" dirty="0"/>
              </a:p>
              <a:p>
                <a:r>
                  <a:rPr lang="zh-CN" altLang="en-US" sz="2800" dirty="0"/>
                  <a:t>故应该上马新项目</a:t>
                </a:r>
              </a:p>
            </p:txBody>
          </p:sp>
        </mc:Choice>
        <mc:Fallback xmlns="">
          <p:sp>
            <p:nvSpPr>
              <p:cNvPr id="3" name="文本框 2">
                <a:extLst>
                  <a:ext uri="{FF2B5EF4-FFF2-40B4-BE49-F238E27FC236}">
                    <a16:creationId xmlns:a16="http://schemas.microsoft.com/office/drawing/2014/main" id="{26406912-C62C-0FCB-03CE-ACE9A0380148}"/>
                  </a:ext>
                </a:extLst>
              </p:cNvPr>
              <p:cNvSpPr txBox="1">
                <a:spLocks noRot="1" noChangeAspect="1" noMove="1" noResize="1" noEditPoints="1" noAdjustHandles="1" noChangeArrowheads="1" noChangeShapeType="1" noTextEdit="1"/>
              </p:cNvSpPr>
              <p:nvPr/>
            </p:nvSpPr>
            <p:spPr>
              <a:xfrm>
                <a:off x="209552" y="1549768"/>
                <a:ext cx="11772895" cy="3758465"/>
              </a:xfrm>
              <a:prstGeom prst="rect">
                <a:avLst/>
              </a:prstGeom>
              <a:blipFill>
                <a:blip r:embed="rId4"/>
                <a:stretch>
                  <a:fillRect l="-1035" t="-1783" r="-52" b="-34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21915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061c9884-2755-4b87-b35a-b60123a8fdf4&quot;,&quot;Name&quot;:null,&quot;Kind&quot;:&quot;Custom&quot;,&quot;OldGuidesSetting&quot;:{&quot;HeaderHeight&quot;:0.0,&quot;FooterHeight&quot;:0.0,&quot;SideMargin&quot;:0.0,&quot;TopMargin&quot;:0.0,&quot;BottomMargin&quot;:0.0,&quot;IntervalMargin&quot;:0.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8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2189</TotalTime>
  <Words>4119</Words>
  <Application>Microsoft Office PowerPoint</Application>
  <PresentationFormat>宽屏</PresentationFormat>
  <Paragraphs>330</Paragraphs>
  <Slides>53</Slides>
  <Notes>22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53</vt:i4>
      </vt:variant>
    </vt:vector>
  </HeadingPairs>
  <TitlesOfParts>
    <vt:vector size="61" baseType="lpstr">
      <vt:lpstr>Helvetica Neue</vt:lpstr>
      <vt:lpstr>等线</vt:lpstr>
      <vt:lpstr>等线 Light</vt:lpstr>
      <vt:lpstr>微软雅黑</vt:lpstr>
      <vt:lpstr>字魂35号-经典雅黑</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Anzichen</dc:creator>
  <cp:lastModifiedBy>Z CG</cp:lastModifiedBy>
  <cp:revision>34</cp:revision>
  <dcterms:created xsi:type="dcterms:W3CDTF">2019-02-22T08:29:03Z</dcterms:created>
  <dcterms:modified xsi:type="dcterms:W3CDTF">2022-07-23T10:31:44Z</dcterms:modified>
</cp:coreProperties>
</file>